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1"/>
  </p:notesMasterIdLst>
  <p:sldIdLst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23" r:id="rId12"/>
    <p:sldId id="274" r:id="rId13"/>
    <p:sldId id="275" r:id="rId14"/>
    <p:sldId id="277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9" r:id="rId23"/>
    <p:sldId id="270" r:id="rId24"/>
    <p:sldId id="290" r:id="rId25"/>
    <p:sldId id="361" r:id="rId26"/>
    <p:sldId id="271" r:id="rId27"/>
    <p:sldId id="347" r:id="rId28"/>
    <p:sldId id="294" r:id="rId29"/>
    <p:sldId id="295" r:id="rId30"/>
    <p:sldId id="346" r:id="rId31"/>
    <p:sldId id="278" r:id="rId32"/>
    <p:sldId id="296" r:id="rId33"/>
    <p:sldId id="298" r:id="rId34"/>
    <p:sldId id="293" r:id="rId35"/>
    <p:sldId id="303" r:id="rId36"/>
    <p:sldId id="333" r:id="rId37"/>
    <p:sldId id="335" r:id="rId38"/>
    <p:sldId id="363" r:id="rId39"/>
    <p:sldId id="299" r:id="rId40"/>
    <p:sldId id="301" r:id="rId41"/>
    <p:sldId id="305" r:id="rId42"/>
    <p:sldId id="273" r:id="rId43"/>
    <p:sldId id="306" r:id="rId44"/>
    <p:sldId id="338" r:id="rId45"/>
    <p:sldId id="342" r:id="rId46"/>
    <p:sldId id="308" r:id="rId47"/>
    <p:sldId id="344" r:id="rId48"/>
    <p:sldId id="285" r:id="rId49"/>
    <p:sldId id="309" r:id="rId50"/>
    <p:sldId id="339" r:id="rId51"/>
    <p:sldId id="345" r:id="rId52"/>
    <p:sldId id="311" r:id="rId53"/>
    <p:sldId id="284" r:id="rId54"/>
    <p:sldId id="286" r:id="rId55"/>
    <p:sldId id="287" r:id="rId56"/>
    <p:sldId id="348" r:id="rId57"/>
    <p:sldId id="312" r:id="rId58"/>
    <p:sldId id="313" r:id="rId59"/>
    <p:sldId id="314" r:id="rId60"/>
    <p:sldId id="350" r:id="rId61"/>
    <p:sldId id="359" r:id="rId62"/>
    <p:sldId id="357" r:id="rId63"/>
    <p:sldId id="315" r:id="rId64"/>
    <p:sldId id="352" r:id="rId65"/>
    <p:sldId id="355" r:id="rId66"/>
    <p:sldId id="318" r:id="rId67"/>
    <p:sldId id="319" r:id="rId68"/>
    <p:sldId id="320" r:id="rId69"/>
    <p:sldId id="364" r:id="rId7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E7E1C-15CD-47CE-B1F7-0936ED3E0368}" type="datetimeFigureOut">
              <a:rPr lang="es-SV" smtClean="0"/>
              <a:t>4/9/2019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91554-CB9C-4648-989E-7C5C63C605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800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4320-A4E6-4B1C-918E-9FFFDB846FD2}" type="datetime1">
              <a:rPr lang="es-SV" smtClean="0"/>
              <a:t>4/9/2019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47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E71-C1B7-4799-8B2D-19B2BDC63FFB}" type="datetime1">
              <a:rPr lang="es-SV" smtClean="0"/>
              <a:t>4/9/2019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74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FEA-0EA6-49D6-9675-51867E6D1830}" type="datetime1">
              <a:rPr lang="es-SV" smtClean="0"/>
              <a:t>4/9/2019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742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9507-574B-4E3C-B2E2-5F23973CAA79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913-43B4-4C20-85A5-729D913772C3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9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9B9-9A90-469A-A86B-3677445B934D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1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868F-161B-455B-90F8-78F562C61EF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97D-22D8-4001-89DE-58506A97CBA5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6F2B-13AE-4372-B5A4-6C47B70F73C5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1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555E-659D-4FFA-9052-748153D3A46A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12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CEB0-FD51-475C-BE5F-B70F238BF517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F2B-6402-4B15-B66C-68822095EA5C}" type="datetime1">
              <a:rPr lang="es-SV" smtClean="0"/>
              <a:t>4/9/2019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2331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3691-1E1D-461C-B62E-38D1A7C261CA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E3A5-6297-44A5-BFFC-0294B74B9429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64B-3B69-428F-A90C-FE2E24ACA87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3AFF-DECC-423F-AD28-625543D6DE80}" type="datetime1">
              <a:rPr lang="es-SV" smtClean="0"/>
              <a:t>4/9/2019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083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D9FA-8CE5-4170-B0B4-8FB1849C317E}" type="datetime1">
              <a:rPr lang="es-SV" smtClean="0"/>
              <a:t>4/9/2019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248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11BE-0AD0-4146-9D51-C815099C76A6}" type="datetime1">
              <a:rPr lang="es-SV" smtClean="0"/>
              <a:t>4/9/2019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928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82B-6DBA-4C14-83BE-934EE83C3EBD}" type="datetime1">
              <a:rPr lang="es-SV" smtClean="0"/>
              <a:t>4/9/2019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402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F87-98EC-4DC8-8194-42A94C6C4AB9}" type="datetime1">
              <a:rPr lang="es-SV" smtClean="0"/>
              <a:t>4/9/2019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87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D2A-6695-467F-9A3B-92C0E750F1A9}" type="datetime1">
              <a:rPr lang="es-SV" smtClean="0"/>
              <a:t>4/9/2019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7535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D7F3-9A2B-45BF-904A-64879F49EBAF}" type="datetime1">
              <a:rPr lang="es-SV" smtClean="0"/>
              <a:t>4/9/2019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05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434D-5CFB-4A19-948B-80306FA747B6}" type="datetime1">
              <a:rPr lang="es-SV" smtClean="0"/>
              <a:t>4/9/2019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5D4F-6183-43EE-9EA4-7503BAED4DF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989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DCF0-6E1B-40A5-8D6D-A30E1AE8872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67C1-A705-4AD9-ABBF-70C95CE8B209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1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LENGUAJE </a:t>
            </a:r>
            <a:r>
              <a:rPr lang="es-MX" dirty="0">
                <a:solidFill>
                  <a:prstClr val="black"/>
                </a:solidFill>
              </a:rPr>
              <a:t>DE MODELADO </a:t>
            </a:r>
            <a:r>
              <a:rPr lang="es-MX" dirty="0"/>
              <a:t>UNIFICADO</a:t>
            </a:r>
            <a:br>
              <a:rPr lang="es-MX" dirty="0"/>
            </a:br>
            <a:r>
              <a:rPr lang="es-MX" dirty="0"/>
              <a:t>UML</a:t>
            </a:r>
            <a:endParaRPr lang="es-SV" dirty="0"/>
          </a:p>
        </p:txBody>
      </p:sp>
      <p:pic>
        <p:nvPicPr>
          <p:cNvPr id="4" name="3 Marcador de contenido" descr="https://upload.wikimedia.org/wikipedia/en/2/2d/UML_logo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32048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1692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DIAGRAMAS DE CLASES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4496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SV" dirty="0"/>
              <a:t>El </a:t>
            </a:r>
            <a:r>
              <a:rPr lang="es-SV" b="1" dirty="0"/>
              <a:t>modelo conceptual o modelo de dominio </a:t>
            </a:r>
            <a:r>
              <a:rPr lang="es-SV" dirty="0"/>
              <a:t>es una primera aproximación al </a:t>
            </a:r>
            <a:r>
              <a:rPr lang="es-SV" b="1" dirty="0"/>
              <a:t>diagrama de clases</a:t>
            </a:r>
            <a:r>
              <a:rPr lang="es-SV" dirty="0"/>
              <a:t> del sistema.</a:t>
            </a:r>
          </a:p>
          <a:p>
            <a:pPr marL="0" indent="0">
              <a:buNone/>
            </a:pPr>
            <a:r>
              <a:rPr lang="es-MX" dirty="0"/>
              <a:t>Es el encargado de </a:t>
            </a:r>
            <a:r>
              <a:rPr lang="es-MX" b="1" dirty="0"/>
              <a:t>mostrar</a:t>
            </a:r>
            <a:r>
              <a:rPr lang="es-MX" dirty="0"/>
              <a:t> el conjunto de </a:t>
            </a:r>
            <a:r>
              <a:rPr lang="es-MX" b="1" dirty="0"/>
              <a:t>clases</a:t>
            </a:r>
            <a:r>
              <a:rPr lang="es-MX" dirty="0"/>
              <a:t> </a:t>
            </a:r>
            <a:r>
              <a:rPr lang="es-MX" b="1" dirty="0"/>
              <a:t>conceptuales</a:t>
            </a:r>
            <a:r>
              <a:rPr lang="es-MX" dirty="0"/>
              <a:t> del problema y las </a:t>
            </a:r>
            <a:r>
              <a:rPr lang="es-MX" b="1" dirty="0"/>
              <a:t>relaciones</a:t>
            </a:r>
            <a:r>
              <a:rPr lang="es-MX" dirty="0"/>
              <a:t> presentes entre si.</a:t>
            </a:r>
            <a:endParaRPr lang="es-SV" dirty="0"/>
          </a:p>
          <a:p>
            <a:pPr marL="0" indent="0">
              <a:buNone/>
            </a:pPr>
            <a:r>
              <a:rPr lang="es-SV" dirty="0"/>
              <a:t> En esta etapa lo que se busca es </a:t>
            </a:r>
            <a:r>
              <a:rPr lang="es-SV" b="1" dirty="0"/>
              <a:t>identificar</a:t>
            </a:r>
            <a:r>
              <a:rPr lang="es-SV" dirty="0"/>
              <a:t> los </a:t>
            </a:r>
            <a:r>
              <a:rPr lang="es-SV" b="1" dirty="0"/>
              <a:t>conceptos</a:t>
            </a:r>
            <a:r>
              <a:rPr lang="es-SV" dirty="0"/>
              <a:t> más </a:t>
            </a:r>
            <a:r>
              <a:rPr lang="es-SV" b="1" dirty="0"/>
              <a:t>relevantes</a:t>
            </a:r>
            <a:r>
              <a:rPr lang="es-SV" dirty="0"/>
              <a:t> del problema, sus </a:t>
            </a:r>
            <a:r>
              <a:rPr lang="es-SV" b="1" dirty="0"/>
              <a:t>atributos</a:t>
            </a:r>
            <a:r>
              <a:rPr lang="es-SV" dirty="0"/>
              <a:t> y </a:t>
            </a:r>
            <a:r>
              <a:rPr lang="es-SV" b="1" dirty="0"/>
              <a:t>relaciones</a:t>
            </a:r>
            <a:r>
              <a:rPr lang="es-SV" dirty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392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SV" dirty="0"/>
          </a:p>
          <a:p>
            <a:pPr marL="0" lvl="0" indent="0">
              <a:buNone/>
            </a:pPr>
            <a:r>
              <a:rPr lang="es-SV" sz="3500" dirty="0">
                <a:solidFill>
                  <a:prstClr val="black"/>
                </a:solidFill>
              </a:rPr>
              <a:t> El modelo conceptual </a:t>
            </a:r>
            <a:r>
              <a:rPr lang="es-SV" sz="3500" b="1" dirty="0">
                <a:solidFill>
                  <a:prstClr val="black"/>
                </a:solidFill>
              </a:rPr>
              <a:t>no es </a:t>
            </a:r>
            <a:r>
              <a:rPr lang="es-SV" sz="3500" dirty="0">
                <a:solidFill>
                  <a:prstClr val="black"/>
                </a:solidFill>
              </a:rPr>
              <a:t>una </a:t>
            </a:r>
            <a:r>
              <a:rPr lang="es-SV" sz="3500" b="1" dirty="0">
                <a:solidFill>
                  <a:prstClr val="black"/>
                </a:solidFill>
              </a:rPr>
              <a:t>descripción</a:t>
            </a:r>
            <a:r>
              <a:rPr lang="es-SV" sz="3500" dirty="0">
                <a:solidFill>
                  <a:prstClr val="black"/>
                </a:solidFill>
              </a:rPr>
              <a:t> de los </a:t>
            </a:r>
            <a:r>
              <a:rPr lang="es-SV" sz="3500" b="1" dirty="0">
                <a:solidFill>
                  <a:prstClr val="black"/>
                </a:solidFill>
              </a:rPr>
              <a:t>componentes</a:t>
            </a:r>
            <a:r>
              <a:rPr lang="es-SV" sz="3500" dirty="0">
                <a:solidFill>
                  <a:prstClr val="black"/>
                </a:solidFill>
              </a:rPr>
              <a:t> del software; sino más bien representa los </a:t>
            </a:r>
            <a:r>
              <a:rPr lang="es-SV" sz="3500" b="1" dirty="0">
                <a:solidFill>
                  <a:prstClr val="black"/>
                </a:solidFill>
              </a:rPr>
              <a:t>conceptos</a:t>
            </a:r>
            <a:r>
              <a:rPr lang="es-SV" sz="3500" dirty="0">
                <a:solidFill>
                  <a:prstClr val="black"/>
                </a:solidFill>
              </a:rPr>
              <a:t> en el dominio del problema en el </a:t>
            </a:r>
            <a:r>
              <a:rPr lang="es-SV" sz="3500" b="1" dirty="0">
                <a:solidFill>
                  <a:prstClr val="black"/>
                </a:solidFill>
              </a:rPr>
              <a:t>mundo</a:t>
            </a:r>
            <a:r>
              <a:rPr lang="es-SV" sz="3500" dirty="0">
                <a:solidFill>
                  <a:prstClr val="black"/>
                </a:solidFill>
              </a:rPr>
              <a:t> </a:t>
            </a:r>
            <a:r>
              <a:rPr lang="es-SV" sz="3500" b="1" dirty="0">
                <a:solidFill>
                  <a:prstClr val="black"/>
                </a:solidFill>
              </a:rPr>
              <a:t>real</a:t>
            </a:r>
            <a:r>
              <a:rPr lang="es-SV" sz="35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es-SV" sz="3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SV" sz="3500" dirty="0"/>
          </a:p>
          <a:p>
            <a:pPr marL="0" indent="0">
              <a:buNone/>
            </a:pPr>
            <a:r>
              <a:rPr lang="es-SV" sz="3500" dirty="0"/>
              <a:t>Cuando se está elaborando el </a:t>
            </a:r>
            <a:r>
              <a:rPr lang="es-SV" sz="3500" b="1" dirty="0"/>
              <a:t>modelo</a:t>
            </a:r>
            <a:r>
              <a:rPr lang="es-SV" sz="3500" dirty="0"/>
              <a:t> </a:t>
            </a:r>
            <a:r>
              <a:rPr lang="es-SV" sz="3500" b="1" dirty="0"/>
              <a:t>conceptual</a:t>
            </a:r>
            <a:r>
              <a:rPr lang="es-SV" sz="3500" dirty="0"/>
              <a:t> lo más </a:t>
            </a:r>
            <a:r>
              <a:rPr lang="es-SV" sz="3500" b="1" dirty="0"/>
              <a:t>relevante</a:t>
            </a:r>
            <a:r>
              <a:rPr lang="es-SV" sz="3500" dirty="0"/>
              <a:t> es el nombre de la </a:t>
            </a:r>
            <a:r>
              <a:rPr lang="es-SV" sz="3500" b="1" dirty="0"/>
              <a:t>clase</a:t>
            </a:r>
            <a:r>
              <a:rPr lang="es-SV" sz="3500" dirty="0"/>
              <a:t> y de ser posible, sus </a:t>
            </a:r>
            <a:r>
              <a:rPr lang="es-SV" sz="3500" b="1" dirty="0"/>
              <a:t>atributos</a:t>
            </a:r>
            <a:r>
              <a:rPr lang="es-SV" sz="3500" dirty="0"/>
              <a:t>.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374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Un </a:t>
            </a:r>
            <a:r>
              <a:rPr lang="es-SV" b="1" dirty="0">
                <a:ea typeface="Calibri"/>
                <a:cs typeface="Times New Roman"/>
              </a:rPr>
              <a:t>Diagrama de Clases </a:t>
            </a:r>
            <a:r>
              <a:rPr lang="es-SV" dirty="0">
                <a:ea typeface="Calibri"/>
                <a:cs typeface="Times New Roman"/>
              </a:rPr>
              <a:t>es una </a:t>
            </a:r>
            <a:r>
              <a:rPr lang="es-SV" b="1" dirty="0">
                <a:ea typeface="Calibri"/>
                <a:cs typeface="Times New Roman"/>
              </a:rPr>
              <a:t>representación</a:t>
            </a:r>
            <a:r>
              <a:rPr lang="es-SV" dirty="0">
                <a:ea typeface="Calibri"/>
                <a:cs typeface="Times New Roman"/>
              </a:rPr>
              <a:t> </a:t>
            </a:r>
            <a:r>
              <a:rPr lang="es-SV" b="1" dirty="0">
                <a:ea typeface="Calibri"/>
                <a:cs typeface="Times New Roman"/>
              </a:rPr>
              <a:t>gráfica</a:t>
            </a:r>
            <a:r>
              <a:rPr lang="es-SV" dirty="0">
                <a:ea typeface="Calibri"/>
                <a:cs typeface="Times New Roman"/>
              </a:rPr>
              <a:t> de las </a:t>
            </a:r>
            <a:r>
              <a:rPr lang="es-SV" b="1" dirty="0">
                <a:ea typeface="Calibri"/>
                <a:cs typeface="Times New Roman"/>
              </a:rPr>
              <a:t>clases</a:t>
            </a:r>
            <a:r>
              <a:rPr lang="es-SV" dirty="0">
                <a:ea typeface="Calibri"/>
                <a:cs typeface="Times New Roman"/>
              </a:rPr>
              <a:t> de un sistema. </a:t>
            </a:r>
          </a:p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Sirve para </a:t>
            </a:r>
            <a:r>
              <a:rPr lang="es-SV" b="1" dirty="0">
                <a:ea typeface="Calibri"/>
                <a:cs typeface="Times New Roman"/>
              </a:rPr>
              <a:t>modelar</a:t>
            </a:r>
            <a:r>
              <a:rPr lang="es-SV" dirty="0">
                <a:ea typeface="Calibri"/>
                <a:cs typeface="Times New Roman"/>
              </a:rPr>
              <a:t> el </a:t>
            </a:r>
            <a:r>
              <a:rPr lang="es-SV" b="1" dirty="0">
                <a:ea typeface="Calibri"/>
                <a:cs typeface="Times New Roman"/>
              </a:rPr>
              <a:t>sistema</a:t>
            </a:r>
            <a:r>
              <a:rPr lang="es-SV" dirty="0">
                <a:ea typeface="Calibri"/>
                <a:cs typeface="Times New Roman"/>
              </a:rPr>
              <a:t> en términos de sus </a:t>
            </a:r>
            <a:r>
              <a:rPr lang="es-SV" b="1" dirty="0">
                <a:ea typeface="Calibri"/>
                <a:cs typeface="Times New Roman"/>
              </a:rPr>
              <a:t>clases</a:t>
            </a:r>
            <a:r>
              <a:rPr lang="es-SV" dirty="0">
                <a:ea typeface="Calibri"/>
                <a:cs typeface="Times New Roman"/>
              </a:rPr>
              <a:t>, </a:t>
            </a:r>
            <a:r>
              <a:rPr lang="es-SV" b="1" dirty="0">
                <a:ea typeface="Calibri"/>
                <a:cs typeface="Times New Roman"/>
              </a:rPr>
              <a:t>atributos</a:t>
            </a:r>
            <a:r>
              <a:rPr lang="es-SV" dirty="0">
                <a:ea typeface="Calibri"/>
                <a:cs typeface="Times New Roman"/>
              </a:rPr>
              <a:t> y las </a:t>
            </a:r>
            <a:r>
              <a:rPr lang="es-SV" b="1" dirty="0">
                <a:ea typeface="Calibri"/>
                <a:cs typeface="Times New Roman"/>
              </a:rPr>
              <a:t>relaciones</a:t>
            </a:r>
            <a:r>
              <a:rPr lang="es-SV" dirty="0">
                <a:ea typeface="Calibri"/>
                <a:cs typeface="Times New Roman"/>
              </a:rPr>
              <a:t> entre estos elementos.</a:t>
            </a:r>
          </a:p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Este tipo de diagramas proporcionan un medio de capturar la </a:t>
            </a:r>
            <a:r>
              <a:rPr lang="es-SV" b="1" dirty="0">
                <a:ea typeface="Calibri"/>
                <a:cs typeface="Times New Roman"/>
              </a:rPr>
              <a:t>estructura física de un sistema</a:t>
            </a:r>
            <a:r>
              <a:rPr lang="es-SV" dirty="0"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Se utiliza en la etapa de </a:t>
            </a:r>
            <a:r>
              <a:rPr lang="es-SV" b="1" dirty="0">
                <a:ea typeface="Calibri"/>
                <a:cs typeface="Times New Roman"/>
              </a:rPr>
              <a:t>análisis</a:t>
            </a:r>
            <a:r>
              <a:rPr lang="es-SV" dirty="0">
                <a:ea typeface="Calibri"/>
                <a:cs typeface="Times New Roman"/>
              </a:rPr>
              <a:t> del problema y </a:t>
            </a:r>
            <a:r>
              <a:rPr lang="es-SV" b="1" dirty="0">
                <a:ea typeface="Calibri"/>
                <a:cs typeface="Times New Roman"/>
              </a:rPr>
              <a:t>diseño</a:t>
            </a:r>
            <a:r>
              <a:rPr lang="es-SV" dirty="0">
                <a:ea typeface="Calibri"/>
                <a:cs typeface="Times New Roman"/>
              </a:rPr>
              <a:t> de la solución. </a:t>
            </a: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96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4000" dirty="0">
                <a:ea typeface="Calibri"/>
                <a:cs typeface="Times New Roman"/>
              </a:rPr>
              <a:t>Un diagrama de clases esta compuesto por los siguientes elementos: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SV" sz="4000" b="1" dirty="0">
                <a:ea typeface="Calibri"/>
                <a:cs typeface="Times New Roman"/>
              </a:rPr>
              <a:t>Clase</a:t>
            </a:r>
            <a:r>
              <a:rPr lang="es-SV" sz="4000" dirty="0">
                <a:ea typeface="Calibri"/>
                <a:cs typeface="Times New Roman"/>
              </a:rPr>
              <a:t>: atributos, métodos y visibilidad.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SV" sz="4000" b="1" dirty="0">
                <a:ea typeface="Calibri"/>
                <a:cs typeface="Times New Roman"/>
              </a:rPr>
              <a:t>Relaciones</a:t>
            </a:r>
            <a:r>
              <a:rPr lang="es-SV" sz="4000" dirty="0">
                <a:ea typeface="Calibri"/>
                <a:cs typeface="Times New Roman"/>
              </a:rPr>
              <a:t>: E</a:t>
            </a:r>
            <a:r>
              <a:rPr lang="es-MX" sz="4000" dirty="0">
                <a:ea typeface="Calibri"/>
                <a:cs typeface="Times New Roman"/>
              </a:rPr>
              <a:t>s una conexión entre clases. </a:t>
            </a:r>
            <a:r>
              <a:rPr lang="es-SV" sz="4000" dirty="0">
                <a:ea typeface="Calibri"/>
                <a:cs typeface="Times New Roman"/>
              </a:rPr>
              <a:t>Dependencia, Asociación, </a:t>
            </a:r>
            <a:r>
              <a:rPr lang="es-MX" sz="4000" dirty="0">
                <a:ea typeface="Calibri"/>
                <a:cs typeface="Times New Roman"/>
              </a:rPr>
              <a:t>Agregación, composición y </a:t>
            </a:r>
            <a:r>
              <a:rPr lang="es-SV" sz="4000" dirty="0">
                <a:ea typeface="Calibri"/>
                <a:cs typeface="Times New Roman"/>
              </a:rPr>
              <a:t>Generalización.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MX" sz="4000" b="1" dirty="0">
                <a:ea typeface="Calibri"/>
                <a:cs typeface="Times New Roman"/>
              </a:rPr>
              <a:t>Multiplicidad</a:t>
            </a:r>
            <a:r>
              <a:rPr lang="es-MX" sz="4000" dirty="0">
                <a:ea typeface="Calibri"/>
                <a:cs typeface="Times New Roman"/>
              </a:rPr>
              <a:t>: </a:t>
            </a:r>
            <a:r>
              <a:rPr lang="es-SV" sz="4000" dirty="0">
                <a:ea typeface="Calibri"/>
                <a:cs typeface="Times New Roman"/>
              </a:rPr>
              <a:t>Representa la cantidad de objetos de una clase que se relacionan con un objeto de la clase asociada.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SV" sz="4000" dirty="0">
              <a:ea typeface="Calibri"/>
              <a:cs typeface="Times New Roman"/>
            </a:endParaRP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626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CLASE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Times New Roman"/>
                <a:ea typeface="Times New Roman"/>
                <a:cs typeface="Times New Roman"/>
              </a:rPr>
              <a:t>Es la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unidad básica 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que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encapsula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toda la información de un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Objeto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(un objeto es una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instancia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de una clase).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Times New Roman"/>
                <a:ea typeface="Times New Roman"/>
                <a:cs typeface="Times New Roman"/>
              </a:rPr>
              <a:t> A través de ella podemos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modelar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el entorno en estudio (una Casa, un Auto, una Cuenta Corriente, etc.). </a:t>
            </a:r>
            <a:endParaRPr lang="es-SV" sz="2800" dirty="0">
              <a:ea typeface="Calibri"/>
              <a:cs typeface="Times New Roman"/>
            </a:endParaRP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869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Times New Roman"/>
                <a:ea typeface="Times New Roman"/>
                <a:cs typeface="Times New Roman"/>
              </a:rPr>
              <a:t>En UML, una clase es representada por un rectángulo que posee tres divisiones: </a:t>
            </a:r>
            <a:endParaRPr lang="es-SV" sz="2800" dirty="0">
              <a:ea typeface="Calibri"/>
              <a:cs typeface="Times New Roman"/>
            </a:endParaRPr>
          </a:p>
          <a:p>
            <a:endParaRPr lang="es-S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9146"/>
            <a:ext cx="3456384" cy="33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394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914400" algn="l"/>
              </a:tabLst>
            </a:pPr>
            <a:r>
              <a:rPr lang="es-SV" sz="4500" dirty="0" smtClean="0">
                <a:ea typeface="Calibri"/>
                <a:cs typeface="Times New Roman"/>
              </a:rPr>
              <a:t>La </a:t>
            </a:r>
            <a:r>
              <a:rPr lang="es-SV" sz="4500" dirty="0">
                <a:ea typeface="Calibri"/>
                <a:cs typeface="Times New Roman"/>
              </a:rPr>
              <a:t>parte </a:t>
            </a:r>
            <a:r>
              <a:rPr lang="es-SV" sz="4500" b="1" dirty="0">
                <a:ea typeface="Calibri"/>
                <a:cs typeface="Times New Roman"/>
              </a:rPr>
              <a:t>superior</a:t>
            </a:r>
            <a:r>
              <a:rPr lang="es-SV" sz="4500" dirty="0">
                <a:ea typeface="Calibri"/>
                <a:cs typeface="Times New Roman"/>
              </a:rPr>
              <a:t>: Contiene el </a:t>
            </a:r>
            <a:r>
              <a:rPr lang="es-SV" sz="4500" b="1" dirty="0">
                <a:ea typeface="Calibri"/>
                <a:cs typeface="Times New Roman"/>
              </a:rPr>
              <a:t>nombre</a:t>
            </a:r>
            <a:r>
              <a:rPr lang="es-SV" sz="4500" dirty="0">
                <a:ea typeface="Calibri"/>
                <a:cs typeface="Times New Roman"/>
              </a:rPr>
              <a:t> de la Clase 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914400" algn="l"/>
              </a:tabLst>
            </a:pPr>
            <a:r>
              <a:rPr lang="es-SV" sz="4500" dirty="0">
                <a:ea typeface="Calibri"/>
                <a:cs typeface="Times New Roman"/>
              </a:rPr>
              <a:t>La parte </a:t>
            </a:r>
            <a:r>
              <a:rPr lang="es-SV" sz="4500" b="1" dirty="0">
                <a:ea typeface="Calibri"/>
                <a:cs typeface="Times New Roman"/>
              </a:rPr>
              <a:t>intermedia</a:t>
            </a:r>
            <a:r>
              <a:rPr lang="es-SV" sz="4500" dirty="0">
                <a:ea typeface="Calibri"/>
                <a:cs typeface="Times New Roman"/>
              </a:rPr>
              <a:t>: Contiene los </a:t>
            </a:r>
            <a:r>
              <a:rPr lang="es-SV" sz="4500" b="1" dirty="0">
                <a:ea typeface="Calibri"/>
                <a:cs typeface="Times New Roman"/>
              </a:rPr>
              <a:t>atributos</a:t>
            </a:r>
            <a:r>
              <a:rPr lang="es-SV" sz="4500" dirty="0">
                <a:ea typeface="Calibri"/>
                <a:cs typeface="Times New Roman"/>
              </a:rPr>
              <a:t> (o variables de instancia) que caracterizan a la </a:t>
            </a:r>
            <a:r>
              <a:rPr lang="es-SV" sz="4500" dirty="0" smtClean="0">
                <a:ea typeface="Calibri"/>
                <a:cs typeface="Times New Roman"/>
              </a:rPr>
              <a:t>Clase.</a:t>
            </a:r>
            <a:endParaRPr lang="es-SV" sz="4500" dirty="0">
              <a:ea typeface="Calibri"/>
              <a:cs typeface="Times New Roman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914400" algn="l"/>
              </a:tabLst>
            </a:pPr>
            <a:r>
              <a:rPr lang="es-SV" sz="4500" dirty="0">
                <a:ea typeface="Calibri"/>
                <a:cs typeface="Times New Roman"/>
              </a:rPr>
              <a:t>La parte </a:t>
            </a:r>
            <a:r>
              <a:rPr lang="es-SV" sz="4500" b="1" dirty="0">
                <a:ea typeface="Calibri"/>
                <a:cs typeface="Times New Roman"/>
              </a:rPr>
              <a:t>inferior</a:t>
            </a:r>
            <a:r>
              <a:rPr lang="es-SV" sz="4500" dirty="0">
                <a:ea typeface="Calibri"/>
                <a:cs typeface="Times New Roman"/>
              </a:rPr>
              <a:t>: Contiene los métodos u operaciones, los cuales son la forma como interactúa el objeto con su </a:t>
            </a:r>
            <a:r>
              <a:rPr lang="es-SV" sz="4500" dirty="0" smtClean="0">
                <a:ea typeface="Calibri"/>
                <a:cs typeface="Times New Roman"/>
              </a:rPr>
              <a:t>entorno.</a:t>
            </a: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534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1619672" y="2348880"/>
            <a:ext cx="5832648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1629611" y="3005663"/>
            <a:ext cx="5832648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1595466" y="3886460"/>
            <a:ext cx="5832648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785811" y="2381488"/>
            <a:ext cx="145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Cuenta</a:t>
            </a:r>
            <a:endParaRPr lang="es-SV" sz="3200" dirty="0"/>
          </a:p>
        </p:txBody>
      </p:sp>
      <p:sp>
        <p:nvSpPr>
          <p:cNvPr id="12" name="11 Rectángulo"/>
          <p:cNvSpPr/>
          <p:nvPr/>
        </p:nvSpPr>
        <p:spPr>
          <a:xfrm>
            <a:off x="1824066" y="3265162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 saldo</a:t>
            </a:r>
            <a:endParaRPr lang="es-SV" dirty="0"/>
          </a:p>
        </p:txBody>
      </p:sp>
      <p:sp>
        <p:nvSpPr>
          <p:cNvPr id="13" name="12 Rectángulo"/>
          <p:cNvSpPr/>
          <p:nvPr/>
        </p:nvSpPr>
        <p:spPr>
          <a:xfrm>
            <a:off x="1824066" y="4019580"/>
            <a:ext cx="2960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 depositar </a:t>
            </a:r>
          </a:p>
          <a:p>
            <a:r>
              <a:rPr lang="es-MX" sz="3200" dirty="0">
                <a:solidFill>
                  <a:prstClr val="black"/>
                </a:solidFill>
              </a:rPr>
              <a:t> retirar </a:t>
            </a:r>
          </a:p>
          <a:p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err="1">
                <a:solidFill>
                  <a:prstClr val="black"/>
                </a:solidFill>
              </a:rPr>
              <a:t>calcularSaldo</a:t>
            </a:r>
            <a:endParaRPr lang="es-SV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1771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ATRIBUTOS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SV" dirty="0">
                <a:latin typeface="Times New Roman"/>
                <a:ea typeface="Times New Roman"/>
                <a:cs typeface="Times New Roman"/>
              </a:rPr>
              <a:t>Los atributos o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características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de una Clase pueden tener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cinco tipos de accesibilidad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, que definen el grado de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comunicación y visibilidad 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de ellos con el entorno, estos son: </a:t>
            </a:r>
          </a:p>
          <a:p>
            <a:endParaRPr lang="es-SV" dirty="0"/>
          </a:p>
          <a:p>
            <a:pPr marL="914400" lvl="2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1371600" algn="l"/>
              </a:tabLst>
            </a:pPr>
            <a:r>
              <a:rPr lang="es-SV" sz="3200" b="1" dirty="0" err="1" smtClean="0">
                <a:latin typeface="Times New Roman"/>
                <a:ea typeface="Times New Roman"/>
                <a:cs typeface="Times New Roman"/>
              </a:rPr>
              <a:t>Public</a:t>
            </a:r>
            <a:r>
              <a:rPr lang="es-VE" sz="3200" smtClean="0">
                <a:latin typeface="Arial" pitchFamily="34" charset="0"/>
                <a:cs typeface="Arial" pitchFamily="34" charset="0"/>
              </a:rPr>
              <a:t>(  +  </a:t>
            </a:r>
            <a:r>
              <a:rPr lang="es-VE" sz="3200" dirty="0">
                <a:latin typeface="Arial" pitchFamily="34" charset="0"/>
                <a:cs typeface="Arial" pitchFamily="34" charset="0"/>
              </a:rPr>
              <a:t>)</a:t>
            </a:r>
            <a:r>
              <a:rPr lang="es-SV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s-SV" sz="3200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s-SV" sz="3200" dirty="0">
                <a:latin typeface="Times New Roman"/>
                <a:ea typeface="Times New Roman"/>
                <a:cs typeface="Times New Roman"/>
              </a:rPr>
              <a:t>Indica que el atributo </a:t>
            </a:r>
            <a:r>
              <a:rPr lang="es-SV" sz="3200" b="1" dirty="0">
                <a:latin typeface="Times New Roman"/>
                <a:ea typeface="Times New Roman"/>
                <a:cs typeface="Times New Roman"/>
              </a:rPr>
              <a:t>será visible </a:t>
            </a:r>
            <a:r>
              <a:rPr lang="es-SV" sz="3200" dirty="0">
                <a:latin typeface="Times New Roman"/>
                <a:ea typeface="Times New Roman"/>
                <a:cs typeface="Times New Roman"/>
              </a:rPr>
              <a:t>tanto </a:t>
            </a:r>
            <a:r>
              <a:rPr lang="es-SV" sz="3200" b="1" dirty="0">
                <a:latin typeface="Times New Roman"/>
                <a:ea typeface="Times New Roman"/>
                <a:cs typeface="Times New Roman"/>
              </a:rPr>
              <a:t>dentro</a:t>
            </a:r>
            <a:r>
              <a:rPr lang="es-SV" sz="3200" dirty="0">
                <a:latin typeface="Times New Roman"/>
                <a:ea typeface="Times New Roman"/>
                <a:cs typeface="Times New Roman"/>
              </a:rPr>
              <a:t> como </a:t>
            </a:r>
            <a:r>
              <a:rPr lang="es-SV" sz="3200" b="1" dirty="0">
                <a:latin typeface="Times New Roman"/>
                <a:ea typeface="Times New Roman"/>
                <a:cs typeface="Times New Roman"/>
              </a:rPr>
              <a:t>fuera</a:t>
            </a:r>
            <a:r>
              <a:rPr lang="es-SV" sz="3200" dirty="0">
                <a:latin typeface="Times New Roman"/>
                <a:ea typeface="Times New Roman"/>
                <a:cs typeface="Times New Roman"/>
              </a:rPr>
              <a:t> de la </a:t>
            </a:r>
            <a:r>
              <a:rPr lang="es-SV" sz="3200" b="1" dirty="0">
                <a:latin typeface="Times New Roman"/>
                <a:ea typeface="Times New Roman"/>
                <a:cs typeface="Times New Roman"/>
              </a:rPr>
              <a:t>clase</a:t>
            </a:r>
            <a:r>
              <a:rPr lang="es-SV" sz="3200" dirty="0">
                <a:latin typeface="Times New Roman"/>
                <a:ea typeface="Times New Roman"/>
                <a:cs typeface="Times New Roman"/>
              </a:rPr>
              <a:t>, es decir, es accesible desde </a:t>
            </a:r>
            <a:r>
              <a:rPr lang="es-SV" sz="3200" b="1" dirty="0">
                <a:latin typeface="Times New Roman"/>
                <a:ea typeface="Times New Roman"/>
                <a:cs typeface="Times New Roman"/>
              </a:rPr>
              <a:t>todos lados</a:t>
            </a:r>
            <a:r>
              <a:rPr lang="es-SV" sz="3200" dirty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571500" indent="0">
              <a:lnSpc>
                <a:spcPct val="115000"/>
              </a:lnSpc>
              <a:spcAft>
                <a:spcPts val="1000"/>
              </a:spcAft>
              <a:buNone/>
            </a:pPr>
            <a:endParaRPr lang="es-SV" sz="2800" dirty="0">
              <a:ea typeface="Calibri"/>
              <a:cs typeface="Times New Roman"/>
            </a:endParaRP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pic>
        <p:nvPicPr>
          <p:cNvPr id="5" name="4 Imagen" descr="http://users.dcc.uchile.cl/~psalinas/uml/img/modelo/publi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08720"/>
            <a:ext cx="342900" cy="2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74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SV" dirty="0">
              <a:effectLst/>
              <a:latin typeface="Times New Roman"/>
              <a:ea typeface="Times New Roman"/>
            </a:endParaRPr>
          </a:p>
          <a:p>
            <a:r>
              <a:rPr lang="es-SV" dirty="0">
                <a:effectLst/>
                <a:latin typeface="Times New Roman"/>
                <a:ea typeface="Times New Roman"/>
              </a:rPr>
              <a:t>El </a:t>
            </a:r>
            <a:r>
              <a:rPr lang="es-SV" b="1" dirty="0">
                <a:effectLst/>
                <a:latin typeface="Times New Roman"/>
                <a:ea typeface="Times New Roman"/>
              </a:rPr>
              <a:t>UML</a:t>
            </a:r>
            <a:r>
              <a:rPr lang="es-SV" dirty="0">
                <a:effectLst/>
                <a:latin typeface="Times New Roman"/>
                <a:ea typeface="Times New Roman"/>
              </a:rPr>
              <a:t>  es el lenguaje </a:t>
            </a:r>
            <a:r>
              <a:rPr lang="es-SV" b="1" dirty="0">
                <a:effectLst/>
                <a:latin typeface="Times New Roman"/>
                <a:ea typeface="Times New Roman"/>
              </a:rPr>
              <a:t>estándar</a:t>
            </a:r>
            <a:r>
              <a:rPr lang="es-SV" dirty="0">
                <a:effectLst/>
                <a:latin typeface="Times New Roman"/>
                <a:ea typeface="Times New Roman"/>
              </a:rPr>
              <a:t> de modelado para desarrollo de software utilizando POO.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Times New Roman"/>
                <a:ea typeface="Times New Roman"/>
              </a:rPr>
              <a:t>El lenguaje UML tiene una </a:t>
            </a:r>
            <a:r>
              <a:rPr lang="es-SV" b="1" dirty="0">
                <a:latin typeface="Times New Roman"/>
                <a:ea typeface="Times New Roman"/>
              </a:rPr>
              <a:t>gran aplicación </a:t>
            </a:r>
            <a:r>
              <a:rPr lang="es-SV" dirty="0">
                <a:latin typeface="Times New Roman"/>
                <a:ea typeface="Times New Roman"/>
              </a:rPr>
              <a:t>en la representación y </a:t>
            </a:r>
            <a:r>
              <a:rPr lang="es-SV" b="1" dirty="0">
                <a:latin typeface="Times New Roman"/>
                <a:ea typeface="Times New Roman"/>
              </a:rPr>
              <a:t>modelado</a:t>
            </a:r>
            <a:r>
              <a:rPr lang="es-SV" dirty="0">
                <a:latin typeface="Times New Roman"/>
                <a:ea typeface="Times New Roman"/>
              </a:rPr>
              <a:t> de la información que se utiliza en las </a:t>
            </a:r>
            <a:r>
              <a:rPr lang="es-SV" b="1" dirty="0">
                <a:latin typeface="Times New Roman"/>
                <a:ea typeface="Times New Roman"/>
              </a:rPr>
              <a:t>fases de análisis y diseño del ciclo de vida</a:t>
            </a:r>
            <a:r>
              <a:rPr lang="es-SV" dirty="0">
                <a:latin typeface="Times New Roman"/>
                <a:ea typeface="Times New Roman"/>
              </a:rPr>
              <a:t> de los sistemas.</a:t>
            </a:r>
            <a:endParaRPr lang="es-MX" dirty="0">
              <a:latin typeface="Times New Roman"/>
              <a:ea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219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SV" dirty="0"/>
          </a:p>
          <a:p>
            <a:pPr marL="914400" lvl="2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1371600" algn="l"/>
              </a:tabLst>
            </a:pPr>
            <a:r>
              <a:rPr lang="es-SV" sz="3000" b="1" dirty="0" err="1" smtClean="0">
                <a:latin typeface="Times New Roman"/>
                <a:ea typeface="Times New Roman"/>
                <a:cs typeface="Times New Roman"/>
              </a:rPr>
              <a:t>Private</a:t>
            </a:r>
            <a:r>
              <a:rPr lang="es-SV" sz="3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s-VE" sz="3200" dirty="0" smtClean="0">
                <a:latin typeface="Arial" pitchFamily="34" charset="0"/>
                <a:cs typeface="Arial" pitchFamily="34" charset="0"/>
              </a:rPr>
              <a:t>(  -  )</a:t>
            </a:r>
            <a:r>
              <a:rPr lang="es-SV" sz="3000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Indica que el atributo sólo será accesible desde </a:t>
            </a:r>
            <a:r>
              <a:rPr lang="es-SV" sz="3000" b="1" dirty="0">
                <a:latin typeface="Times New Roman"/>
                <a:ea typeface="Times New Roman"/>
                <a:cs typeface="Times New Roman"/>
              </a:rPr>
              <a:t>dentro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 de la clase (sólo sus métodos lo pueden </a:t>
            </a:r>
            <a:r>
              <a:rPr lang="es-SV" sz="3000" dirty="0" err="1">
                <a:latin typeface="Times New Roman"/>
                <a:ea typeface="Times New Roman"/>
                <a:cs typeface="Times New Roman"/>
              </a:rPr>
              <a:t>accesar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). </a:t>
            </a:r>
          </a:p>
          <a:p>
            <a:pPr marL="914400" lvl="2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1371600" algn="l"/>
              </a:tabLst>
            </a:pPr>
            <a:r>
              <a:rPr lang="es-SV" sz="3000" b="1" dirty="0" err="1" smtClean="0">
                <a:latin typeface="Times New Roman"/>
                <a:ea typeface="Times New Roman"/>
                <a:cs typeface="Times New Roman"/>
              </a:rPr>
              <a:t>Protected</a:t>
            </a:r>
            <a:r>
              <a:rPr lang="es-SV" sz="3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s-VE" sz="3200" dirty="0" smtClean="0">
                <a:latin typeface="Arial" pitchFamily="34" charset="0"/>
                <a:cs typeface="Arial" pitchFamily="34" charset="0"/>
              </a:rPr>
              <a:t>(  #  )</a:t>
            </a:r>
            <a:r>
              <a:rPr lang="es-SV" sz="3000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Indica que el atributo </a:t>
            </a:r>
            <a:r>
              <a:rPr lang="es-SV" sz="3000" b="1" dirty="0">
                <a:latin typeface="Times New Roman"/>
                <a:ea typeface="Times New Roman"/>
                <a:cs typeface="Times New Roman"/>
              </a:rPr>
              <a:t>no será accesible desde fuera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 de la clase, pero </a:t>
            </a:r>
            <a:r>
              <a:rPr lang="es-SV" sz="3000" b="1" dirty="0">
                <a:latin typeface="Times New Roman"/>
                <a:ea typeface="Times New Roman"/>
                <a:cs typeface="Times New Roman"/>
              </a:rPr>
              <a:t>si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 podrá ser </a:t>
            </a:r>
            <a:r>
              <a:rPr lang="es-SV" sz="3000" dirty="0" err="1">
                <a:latin typeface="Times New Roman"/>
                <a:ea typeface="Times New Roman"/>
                <a:cs typeface="Times New Roman"/>
              </a:rPr>
              <a:t>accesado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 por </a:t>
            </a:r>
            <a:r>
              <a:rPr lang="es-SV" sz="3000" b="1" dirty="0">
                <a:latin typeface="Times New Roman"/>
                <a:ea typeface="Times New Roman"/>
                <a:cs typeface="Times New Roman"/>
              </a:rPr>
              <a:t>métodos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 de la clase y por las </a:t>
            </a:r>
            <a:r>
              <a:rPr lang="es-SV" sz="3000" b="1" dirty="0">
                <a:latin typeface="Times New Roman"/>
                <a:ea typeface="Times New Roman"/>
                <a:cs typeface="Times New Roman"/>
              </a:rPr>
              <a:t>subclases</a:t>
            </a:r>
            <a:r>
              <a:rPr lang="es-SV" sz="3000" dirty="0">
                <a:latin typeface="Times New Roman"/>
                <a:ea typeface="Times New Roman"/>
                <a:cs typeface="Times New Roman"/>
              </a:rPr>
              <a:t> que heredan de ella. </a:t>
            </a: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pic>
        <p:nvPicPr>
          <p:cNvPr id="5" name="4 Imagen" descr="http://users.dcc.uchile.cl/~psalinas/uml/img/modelo/priva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6712"/>
            <a:ext cx="3238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users.dcc.uchile.cl/~psalinas/uml/img/modelo/protect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3362"/>
            <a:ext cx="3238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58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 smtClean="0"/>
              <a:t>Internal</a:t>
            </a:r>
            <a:r>
              <a:rPr lang="es-MX" b="1" dirty="0" smtClean="0"/>
              <a:t> </a:t>
            </a:r>
            <a:r>
              <a:rPr lang="es-MX" dirty="0" smtClean="0"/>
              <a:t>(  ~  ): </a:t>
            </a:r>
            <a:r>
              <a:rPr lang="es-MX" dirty="0"/>
              <a:t>Los miembros de tipo </a:t>
            </a:r>
            <a:r>
              <a:rPr lang="es-MX" dirty="0" err="1"/>
              <a:t>internal</a:t>
            </a:r>
            <a:r>
              <a:rPr lang="es-MX" dirty="0"/>
              <a:t> solo resultan accesibles dentro del ensamblado al que pertenecen.</a:t>
            </a:r>
          </a:p>
          <a:p>
            <a:r>
              <a:rPr lang="es-MX" b="1" dirty="0" err="1"/>
              <a:t>protected</a:t>
            </a:r>
            <a:r>
              <a:rPr lang="es-MX" b="1" dirty="0"/>
              <a:t> </a:t>
            </a:r>
            <a:r>
              <a:rPr lang="es-MX" b="1" dirty="0" err="1" smtClean="0"/>
              <a:t>internal</a:t>
            </a:r>
            <a:r>
              <a:rPr lang="es-MX" b="1" dirty="0" smtClean="0"/>
              <a:t> </a:t>
            </a:r>
            <a:r>
              <a:rPr lang="es-MX" dirty="0" smtClean="0"/>
              <a:t>( #~ ): </a:t>
            </a:r>
            <a:r>
              <a:rPr lang="es-MX" dirty="0"/>
              <a:t>Permite que la propia clase, sus subclases y las del ensamblado al que pertenece accedan a sus miembros.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475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Times New Roman"/>
                <a:ea typeface="Times New Roman"/>
                <a:cs typeface="Times New Roman"/>
              </a:rPr>
              <a:t>Los métodos u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operaciones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de una clase son la forma en como ésta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interactúa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con su entorno.</a:t>
            </a:r>
          </a:p>
          <a:p>
            <a:pPr marL="914400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Times New Roman"/>
                <a:ea typeface="Times New Roman"/>
                <a:cs typeface="Times New Roman"/>
              </a:rPr>
              <a:t>Pueden tener los mismos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modificadores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de </a:t>
            </a:r>
            <a:r>
              <a:rPr lang="es-SV" b="1" dirty="0">
                <a:latin typeface="Times New Roman"/>
                <a:ea typeface="Times New Roman"/>
                <a:cs typeface="Times New Roman"/>
              </a:rPr>
              <a:t>acceso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que los atributos: </a:t>
            </a:r>
            <a:r>
              <a:rPr lang="es-SV" dirty="0" err="1" smtClean="0">
                <a:latin typeface="Times New Roman"/>
                <a:ea typeface="Times New Roman"/>
                <a:cs typeface="Times New Roman"/>
              </a:rPr>
              <a:t>public</a:t>
            </a:r>
            <a:r>
              <a:rPr lang="es-VE" dirty="0">
                <a:latin typeface="Arial" pitchFamily="34" charset="0"/>
                <a:cs typeface="Arial" pitchFamily="34" charset="0"/>
              </a:rPr>
              <a:t>(+,       )</a:t>
            </a:r>
            <a:r>
              <a:rPr lang="es-SV" dirty="0" smtClean="0">
                <a:latin typeface="Times New Roman"/>
                <a:ea typeface="Times New Roman"/>
                <a:cs typeface="Times New Roman"/>
              </a:rPr>
              <a:t> , </a:t>
            </a:r>
            <a:r>
              <a:rPr lang="es-SV" dirty="0" err="1" smtClean="0">
                <a:latin typeface="Times New Roman"/>
                <a:ea typeface="Times New Roman"/>
                <a:cs typeface="Times New Roman"/>
              </a:rPr>
              <a:t>private</a:t>
            </a:r>
            <a:r>
              <a:rPr lang="es-SV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s-VE" dirty="0">
                <a:latin typeface="Arial" pitchFamily="34" charset="0"/>
                <a:cs typeface="Arial" pitchFamily="34" charset="0"/>
              </a:rPr>
              <a:t>(-,       )</a:t>
            </a:r>
            <a:r>
              <a:rPr lang="es-SV" dirty="0" smtClean="0">
                <a:latin typeface="Times New Roman"/>
                <a:ea typeface="Times New Roman"/>
                <a:cs typeface="Times New Roman"/>
              </a:rPr>
              <a:t>,  </a:t>
            </a:r>
            <a:r>
              <a:rPr lang="es-SV" dirty="0" err="1" smtClean="0">
                <a:latin typeface="Times New Roman"/>
                <a:ea typeface="Times New Roman"/>
                <a:cs typeface="Times New Roman"/>
              </a:rPr>
              <a:t>protected</a:t>
            </a:r>
            <a:r>
              <a:rPr lang="es-SV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s-VE" dirty="0">
                <a:latin typeface="Arial" pitchFamily="34" charset="0"/>
                <a:cs typeface="Arial" pitchFamily="34" charset="0"/>
              </a:rPr>
              <a:t>(#,       )</a:t>
            </a:r>
            <a:r>
              <a:rPr lang="es-SV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s-SV" dirty="0" err="1">
                <a:latin typeface="Times New Roman"/>
                <a:ea typeface="Times New Roman"/>
                <a:cs typeface="Times New Roman"/>
              </a:rPr>
              <a:t>internal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o </a:t>
            </a:r>
            <a:r>
              <a:rPr lang="es-SV" dirty="0" err="1">
                <a:latin typeface="Times New Roman"/>
                <a:ea typeface="Times New Roman"/>
                <a:cs typeface="Times New Roman"/>
              </a:rPr>
              <a:t>protected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SV" dirty="0" err="1">
                <a:latin typeface="Times New Roman"/>
                <a:ea typeface="Times New Roman"/>
                <a:cs typeface="Times New Roman"/>
              </a:rPr>
              <a:t>internal</a:t>
            </a:r>
            <a:r>
              <a:rPr lang="es-SV" dirty="0">
                <a:latin typeface="Times New Roman"/>
                <a:ea typeface="Times New Roman"/>
                <a:cs typeface="Times New Roman"/>
              </a:rPr>
              <a:t>.</a:t>
            </a:r>
            <a:endParaRPr lang="es-SV" sz="2800" dirty="0">
              <a:ea typeface="Calibri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pic>
        <p:nvPicPr>
          <p:cNvPr id="5" name="4 Imagen" descr="http://users.dcc.uchile.cl/~psalinas/uml/img/modelo/public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327309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users.dcc.uchile.cl/~psalinas/uml/img/modelo/privat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35623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users.dcc.uchile.cl/~psalinas/uml/img/modelo/protected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356235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567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prstClr val="black"/>
                </a:solidFill>
              </a:rPr>
              <a:t>RELACIONES ENTRE CLASES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Las clases no actúan aisladas entre sí, al contrario, están relacionadas unas con otras.</a:t>
            </a:r>
          </a:p>
          <a:p>
            <a:r>
              <a:rPr lang="es-MX" dirty="0" smtClean="0"/>
              <a:t>Las </a:t>
            </a:r>
            <a:r>
              <a:rPr lang="es-MX" dirty="0"/>
              <a:t>relaciones permiten que una clase conozca sobre los atributos, operaciones y relaciones de otras clases.</a:t>
            </a:r>
          </a:p>
          <a:p>
            <a:r>
              <a:rPr lang="es-MX" dirty="0"/>
              <a:t>Las relaciones entre clases se corresponden con las relaciones entre objetos físicos del mundo real u objetos imaginarios de un mundo virtual.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206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MULTIPLICIDAD EN LAS RELACIONES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ea typeface="Calibri"/>
                <a:cs typeface="Times New Roman"/>
              </a:rPr>
              <a:t>Representa la cantidad de objetos de una clase que se relacionan con un objeto de la clase asociada. Puede ser:</a:t>
            </a:r>
            <a:endParaRPr lang="es-SV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s-SV" dirty="0">
                <a:ea typeface="Calibri"/>
                <a:cs typeface="Times New Roman"/>
              </a:rPr>
              <a:t>uno a muchos: 1..*    (1..n)</a:t>
            </a:r>
            <a:endParaRPr lang="es-SV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s-SV" dirty="0">
                <a:ea typeface="Calibri"/>
                <a:cs typeface="Times New Roman"/>
              </a:rPr>
              <a:t>0 a muchos: 0..*         (0..n)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s-SV" sz="2800" dirty="0">
                <a:ea typeface="Calibri"/>
                <a:cs typeface="Times New Roman"/>
              </a:rPr>
              <a:t>x  a  y   (enteros)                (x .. y)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SV" dirty="0">
                <a:ea typeface="Calibri"/>
                <a:cs typeface="Times New Roman"/>
              </a:rPr>
              <a:t>m   (entero)                   (m denota el entero).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SV" sz="2800" dirty="0">
                <a:ea typeface="Calibri"/>
                <a:cs typeface="Times New Roman"/>
              </a:rPr>
              <a:t>m , n  (enteros)                    (m ó n)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207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RELACIONES ENTRE CLASES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SV" dirty="0"/>
              <a:t>En el modelo de clases, existen los siguientes tipos de relaciones: </a:t>
            </a:r>
          </a:p>
          <a:p>
            <a:pPr marL="514350" indent="-514350">
              <a:buAutoNum type="arabicPeriod"/>
            </a:pPr>
            <a:r>
              <a:rPr lang="es-SV" dirty="0"/>
              <a:t>Dependencia</a:t>
            </a:r>
          </a:p>
          <a:p>
            <a:pPr marL="514350" indent="-514350">
              <a:buAutoNum type="arabicPeriod"/>
            </a:pPr>
            <a:r>
              <a:rPr lang="es-SV" dirty="0"/>
              <a:t>Asociación </a:t>
            </a:r>
          </a:p>
          <a:p>
            <a:pPr marL="514350" indent="-514350">
              <a:buAutoNum type="arabicPeriod"/>
            </a:pPr>
            <a:r>
              <a:rPr lang="es-SV" dirty="0"/>
              <a:t>Agregación</a:t>
            </a:r>
          </a:p>
          <a:p>
            <a:pPr marL="514350" indent="-514350">
              <a:buAutoNum type="arabicPeriod"/>
            </a:pPr>
            <a:r>
              <a:rPr lang="es-SV" dirty="0"/>
              <a:t>composición</a:t>
            </a:r>
          </a:p>
          <a:p>
            <a:pPr marL="514350" indent="-514350">
              <a:buAutoNum type="arabicPeriod"/>
            </a:pPr>
            <a:r>
              <a:rPr lang="es-SV" dirty="0"/>
              <a:t>Generalización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3317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DEPENDENCIA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Esta relación indica la necesidad de una clase hacia otra, es decir que la implantación de una clase depende de otra</a:t>
            </a:r>
            <a:r>
              <a:rPr lang="es-SV" dirty="0" smtClean="0"/>
              <a:t>.</a:t>
            </a:r>
          </a:p>
          <a:p>
            <a:endParaRPr lang="es-SV" dirty="0"/>
          </a:p>
          <a:p>
            <a:r>
              <a:rPr lang="es-MX" dirty="0"/>
              <a:t>Significa que una clase utiliza o necesita a otra para poder funcionar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8304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DEPENDENCIA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 </a:t>
            </a:r>
            <a:r>
              <a:rPr lang="es-MX" dirty="0"/>
              <a:t>cambio en la especificación de la clase de la que se depende, puede afectar a la clase que la utiliza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Se representa por una flecha punteada que va dirigida al elemento del cual se depende.</a:t>
            </a:r>
          </a:p>
          <a:p>
            <a:endParaRPr lang="es-MX" dirty="0"/>
          </a:p>
          <a:p>
            <a:r>
              <a:rPr lang="es-MX" dirty="0" smtClean="0"/>
              <a:t>Es </a:t>
            </a:r>
            <a:r>
              <a:rPr lang="es-MX" dirty="0"/>
              <a:t>la </a:t>
            </a:r>
            <a:r>
              <a:rPr lang="es-MX" dirty="0" smtClean="0"/>
              <a:t>relación </a:t>
            </a:r>
            <a:r>
              <a:rPr lang="es-MX" dirty="0"/>
              <a:t>más débil entre dos clases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622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Ventana depende de la clase </a:t>
            </a:r>
            <a:r>
              <a:rPr lang="es-MX" dirty="0" err="1"/>
              <a:t>CerrarVentana</a:t>
            </a:r>
            <a:r>
              <a:rPr lang="es-MX" dirty="0"/>
              <a:t> porque necesita leer el contenido de esta clase para poder cerrar la ventana.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67230" y="2060848"/>
            <a:ext cx="2952328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5580112" y="2060848"/>
            <a:ext cx="2952328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>
            <a:stCxn id="4" idx="3"/>
            <a:endCxn id="6" idx="1"/>
          </p:cNvCxnSpPr>
          <p:nvPr/>
        </p:nvCxnSpPr>
        <p:spPr>
          <a:xfrm>
            <a:off x="3719558" y="2708920"/>
            <a:ext cx="1860554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379298" y="20608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Ventana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24128" y="20608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/>
              <a:t>CerrarVentana</a:t>
            </a:r>
            <a:endParaRPr lang="es-MX" sz="28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767230" y="2584068"/>
            <a:ext cx="2952328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580112" y="2584068"/>
            <a:ext cx="2952328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67230" y="2996952"/>
            <a:ext cx="2952328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5580112" y="2996952"/>
            <a:ext cx="2952328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7892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ASOCIACION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Es la relación más importante y común entre clases. </a:t>
            </a:r>
          </a:p>
          <a:p>
            <a:endParaRPr lang="es-SV" dirty="0"/>
          </a:p>
          <a:p>
            <a:r>
              <a:rPr lang="es-SV" dirty="0"/>
              <a:t>Refleja una relación entre dos clases independientes que se mantiene durante la vida de los objetos de dichas clases o al menos durante un tiempo prolongado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102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9625"/>
            <a:ext cx="792088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1821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ASOCIACION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Esta relación se establece cuando dos clases tienen una dependencia de utilización.</a:t>
            </a:r>
          </a:p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Ambas clases tienen la misma jerarquía.</a:t>
            </a:r>
          </a:p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Significa que una clase contiene una referencia a un objeto u objetos de la otra clase en forma de atributo.</a:t>
            </a:r>
          </a:p>
          <a:p>
            <a:pPr marL="0" indent="0">
              <a:buNone/>
            </a:pPr>
            <a:r>
              <a:rPr lang="es-SV" dirty="0">
                <a:ea typeface="Calibri"/>
                <a:cs typeface="Times New Roman"/>
              </a:rPr>
              <a:t>Esta relación permite asociar objetos que colaboran entre sí. </a:t>
            </a: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23175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representa por una línea continua que conecta las clases, acompañada del nombre de la asociación.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4093432"/>
            <a:ext cx="2160240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6660232" y="4068101"/>
            <a:ext cx="222191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>
            <a:stCxn id="4" idx="3"/>
            <a:endCxn id="5" idx="1"/>
          </p:cNvCxnSpPr>
          <p:nvPr/>
        </p:nvCxnSpPr>
        <p:spPr>
          <a:xfrm flipV="1">
            <a:off x="2699792" y="4716173"/>
            <a:ext cx="3960440" cy="253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873922" y="3974314"/>
            <a:ext cx="1491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Jugador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072447" y="3974313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Equipo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59832" y="398398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Juega en </a:t>
            </a:r>
          </a:p>
        </p:txBody>
      </p:sp>
      <p:cxnSp>
        <p:nvCxnSpPr>
          <p:cNvPr id="14" name="13 Conector recto de flecha"/>
          <p:cNvCxnSpPr>
            <a:endCxn id="10" idx="3"/>
          </p:cNvCxnSpPr>
          <p:nvPr/>
        </p:nvCxnSpPr>
        <p:spPr>
          <a:xfrm>
            <a:off x="4716016" y="4276371"/>
            <a:ext cx="129614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cxnSp>
        <p:nvCxnSpPr>
          <p:cNvPr id="12" name="11 Conector recto"/>
          <p:cNvCxnSpPr/>
          <p:nvPr/>
        </p:nvCxnSpPr>
        <p:spPr>
          <a:xfrm>
            <a:off x="539552" y="5029537"/>
            <a:ext cx="216024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524388" y="4569096"/>
            <a:ext cx="216024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6660232" y="4559088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6671449" y="4941168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944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puede representar los roles que juegan las clases dentro de la asociación.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3272615"/>
            <a:ext cx="2160240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96044" y="3266572"/>
            <a:ext cx="222191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cxnSp>
        <p:nvCxnSpPr>
          <p:cNvPr id="7" name="6 Conector recto"/>
          <p:cNvCxnSpPr>
            <a:stCxn id="4" idx="3"/>
            <a:endCxn id="5" idx="1"/>
          </p:cNvCxnSpPr>
          <p:nvPr/>
        </p:nvCxnSpPr>
        <p:spPr>
          <a:xfrm flipV="1">
            <a:off x="2699792" y="3914644"/>
            <a:ext cx="3796252" cy="60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892115" y="3245085"/>
            <a:ext cx="1491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Jugador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937393" y="3266572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Equipo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59832" y="308966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Juega en </a:t>
            </a:r>
          </a:p>
        </p:txBody>
      </p:sp>
      <p:cxnSp>
        <p:nvCxnSpPr>
          <p:cNvPr id="14" name="13 Conector recto de flecha"/>
          <p:cNvCxnSpPr>
            <a:endCxn id="10" idx="3"/>
          </p:cNvCxnSpPr>
          <p:nvPr/>
        </p:nvCxnSpPr>
        <p:spPr>
          <a:xfrm>
            <a:off x="4716016" y="3382048"/>
            <a:ext cx="129614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723321" y="4161360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Empleado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867650" y="4161358"/>
            <a:ext cx="1628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Empresa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6503003" y="4207976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6503003" y="3851347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539552" y="4212980"/>
            <a:ext cx="2183769" cy="15012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539552" y="3824856"/>
            <a:ext cx="216024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598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MULTIPLICIDAD EN LAS RELACIONES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ea typeface="Calibri"/>
                <a:cs typeface="Times New Roman"/>
              </a:rPr>
              <a:t>Representa la cantidad de objetos de una clase que se relacionan con un objeto de la clase asociada. Puede ser:</a:t>
            </a:r>
            <a:endParaRPr lang="es-SV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s-SV" dirty="0">
                <a:ea typeface="Calibri"/>
                <a:cs typeface="Times New Roman"/>
              </a:rPr>
              <a:t>uno a muchos: 1..*    (1..n)</a:t>
            </a:r>
            <a:endParaRPr lang="es-SV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s-SV" dirty="0">
                <a:ea typeface="Calibri"/>
                <a:cs typeface="Times New Roman"/>
              </a:rPr>
              <a:t>0 a muchos: 0..*         (0..n)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s-SV" sz="2800" dirty="0">
                <a:ea typeface="Calibri"/>
                <a:cs typeface="Times New Roman"/>
              </a:rPr>
              <a:t>x  a  y   (enteros)                (x .. y)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SV" dirty="0">
                <a:ea typeface="Calibri"/>
                <a:cs typeface="Times New Roman"/>
              </a:rPr>
              <a:t>m   (entero)                   (m denota el entero).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SV" sz="2800" dirty="0">
                <a:ea typeface="Calibri"/>
                <a:cs typeface="Times New Roman"/>
              </a:rPr>
              <a:t>m , n  (enteros)                    (m ó n)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91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SV" dirty="0">
              <a:solidFill>
                <a:prstClr val="black"/>
              </a:solidFill>
            </a:endParaRPr>
          </a:p>
          <a:p>
            <a:pPr lvl="0"/>
            <a:endParaRPr lang="es-SV" dirty="0">
              <a:solidFill>
                <a:prstClr val="black"/>
              </a:solidFill>
            </a:endParaRPr>
          </a:p>
          <a:p>
            <a:pPr lvl="0"/>
            <a:endParaRPr lang="es-SV" dirty="0">
              <a:solidFill>
                <a:prstClr val="black"/>
              </a:solidFill>
            </a:endParaRPr>
          </a:p>
          <a:p>
            <a:pPr lvl="0"/>
            <a:endParaRPr lang="es-SV" dirty="0">
              <a:solidFill>
                <a:prstClr val="black"/>
              </a:solidFill>
            </a:endParaRPr>
          </a:p>
          <a:p>
            <a:pPr lvl="0"/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18127" r="48363" b="68278"/>
          <a:stretch/>
        </p:blipFill>
        <p:spPr bwMode="auto">
          <a:xfrm>
            <a:off x="1619672" y="1556792"/>
            <a:ext cx="5616624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40160" y="4149080"/>
            <a:ext cx="7632848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sz="3200" dirty="0">
                <a:solidFill>
                  <a:prstClr val="black"/>
                </a:solidFill>
                <a:ea typeface="Calibri"/>
                <a:cs typeface="Times New Roman"/>
              </a:rPr>
              <a:t>Un cliente puede tener asociadas muchas Ordenes de Compra, en cambio una Orden de Compra sólo puede tener asociado a un cliente.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58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Un estudiante puede tener asociada </a:t>
            </a:r>
            <a:r>
              <a:rPr lang="es-MX" dirty="0" smtClean="0"/>
              <a:t>muchas asignaturas</a:t>
            </a:r>
            <a:r>
              <a:rPr lang="es-MX" dirty="0"/>
              <a:t>; de igual forma, una asignatura puede tener asociados muchos estudiantes.</a:t>
            </a: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grpSp>
        <p:nvGrpSpPr>
          <p:cNvPr id="5" name="4 Grupo"/>
          <p:cNvGrpSpPr/>
          <p:nvPr/>
        </p:nvGrpSpPr>
        <p:grpSpPr>
          <a:xfrm>
            <a:off x="508715" y="1929772"/>
            <a:ext cx="8178406" cy="1302189"/>
            <a:chOff x="539552" y="3266570"/>
            <a:chExt cx="8178406" cy="1302189"/>
          </a:xfrm>
        </p:grpSpPr>
        <p:sp>
          <p:nvSpPr>
            <p:cNvPr id="6" name="5 Rectángulo"/>
            <p:cNvSpPr/>
            <p:nvPr/>
          </p:nvSpPr>
          <p:spPr>
            <a:xfrm>
              <a:off x="539552" y="3272615"/>
              <a:ext cx="2160240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496044" y="3266572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cxnSp>
          <p:nvCxnSpPr>
            <p:cNvPr id="8" name="7 Conector recto"/>
            <p:cNvCxnSpPr>
              <a:stCxn id="6" idx="3"/>
              <a:endCxn id="7" idx="1"/>
            </p:cNvCxnSpPr>
            <p:nvPr/>
          </p:nvCxnSpPr>
          <p:spPr>
            <a:xfrm flipV="1">
              <a:off x="2699792" y="3914644"/>
              <a:ext cx="3796252" cy="60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643282" y="3266571"/>
              <a:ext cx="1952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Estudiante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611512" y="3266570"/>
              <a:ext cx="19662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Asignatura</a:t>
              </a: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771800" y="1978474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0 .. *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472628" y="2586180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0 .. </a:t>
            </a:r>
            <a:r>
              <a:rPr lang="es-MX" sz="3200" dirty="0" smtClean="0">
                <a:solidFill>
                  <a:prstClr val="black"/>
                </a:solidFill>
              </a:rPr>
              <a:t>*</a:t>
            </a:r>
            <a:endParaRPr lang="es-MX" sz="3200" dirty="0">
              <a:solidFill>
                <a:prstClr val="black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508715" y="2509543"/>
            <a:ext cx="216024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509962" y="2852728"/>
            <a:ext cx="216024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6483677" y="2497559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6483677" y="2857732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4614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/>
              <a:t>Las dos clases están unidas por una línea y no por una flecha.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/>
              <a:t> Cuando las flechas van de izquierda a derecha y de arriba hacia abajo, se puede omitir la punta de la flecha.</a:t>
            </a: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4377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Un </a:t>
            </a:r>
            <a:r>
              <a:rPr lang="es-MX" dirty="0" smtClean="0"/>
              <a:t>motorista puede </a:t>
            </a:r>
            <a:r>
              <a:rPr lang="es-MX" dirty="0"/>
              <a:t>tener asociada </a:t>
            </a:r>
            <a:r>
              <a:rPr lang="es-MX" dirty="0" smtClean="0"/>
              <a:t>un taxis; de igual forma, un taxi puede </a:t>
            </a:r>
            <a:r>
              <a:rPr lang="es-MX" dirty="0"/>
              <a:t>tener asociados </a:t>
            </a:r>
            <a:r>
              <a:rPr lang="es-MX" dirty="0" smtClean="0"/>
              <a:t>un motoristas.</a:t>
            </a: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grpSp>
        <p:nvGrpSpPr>
          <p:cNvPr id="5" name="4 Grupo"/>
          <p:cNvGrpSpPr/>
          <p:nvPr/>
        </p:nvGrpSpPr>
        <p:grpSpPr>
          <a:xfrm>
            <a:off x="508715" y="1929773"/>
            <a:ext cx="8178406" cy="1302188"/>
            <a:chOff x="539552" y="3266571"/>
            <a:chExt cx="8178406" cy="1302188"/>
          </a:xfrm>
        </p:grpSpPr>
        <p:sp>
          <p:nvSpPr>
            <p:cNvPr id="6" name="5 Rectángulo"/>
            <p:cNvSpPr/>
            <p:nvPr/>
          </p:nvSpPr>
          <p:spPr>
            <a:xfrm>
              <a:off x="539552" y="3272615"/>
              <a:ext cx="2160240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496044" y="3266572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cxnSp>
          <p:nvCxnSpPr>
            <p:cNvPr id="8" name="7 Conector recto"/>
            <p:cNvCxnSpPr>
              <a:stCxn id="6" idx="3"/>
              <a:endCxn id="7" idx="1"/>
            </p:cNvCxnSpPr>
            <p:nvPr/>
          </p:nvCxnSpPr>
          <p:spPr>
            <a:xfrm flipV="1">
              <a:off x="2699792" y="3914644"/>
              <a:ext cx="3796252" cy="60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643282" y="3266571"/>
              <a:ext cx="2011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  Motorista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099108" y="3286278"/>
              <a:ext cx="818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Taxi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5976060" y="26473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prstClr val="black"/>
                </a:solidFill>
              </a:rPr>
              <a:t>1</a:t>
            </a:r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19206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508715" y="2509543"/>
            <a:ext cx="216024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509962" y="2852728"/>
            <a:ext cx="216024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6483677" y="2497559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6483677" y="2857732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83994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CLASE ASOCIACION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Cuando una clase se conecta a una asociación se denomina clase asociación.</a:t>
            </a:r>
          </a:p>
          <a:p>
            <a:r>
              <a:rPr lang="es-MX" dirty="0"/>
              <a:t>La clase asociación no se conecta a ninguno de los extremos de la asociación, sino que se conecta a la asociación real, a través de una línea punteada.</a:t>
            </a:r>
          </a:p>
          <a:p>
            <a:r>
              <a:rPr lang="es-MX" dirty="0"/>
              <a:t>Se utiliza para añadir información extra en un enlace.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3953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s-MX" dirty="0"/>
              <a:t>Clase asociación Empleado: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grpSp>
        <p:nvGrpSpPr>
          <p:cNvPr id="10" name="9 Grupo"/>
          <p:cNvGrpSpPr/>
          <p:nvPr/>
        </p:nvGrpSpPr>
        <p:grpSpPr>
          <a:xfrm>
            <a:off x="539552" y="3243964"/>
            <a:ext cx="8178406" cy="1337164"/>
            <a:chOff x="539552" y="3231595"/>
            <a:chExt cx="8178406" cy="1337164"/>
          </a:xfrm>
        </p:grpSpPr>
        <p:sp>
          <p:nvSpPr>
            <p:cNvPr id="4" name="3 Rectángulo"/>
            <p:cNvSpPr/>
            <p:nvPr/>
          </p:nvSpPr>
          <p:spPr>
            <a:xfrm>
              <a:off x="539552" y="3272615"/>
              <a:ext cx="2160240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6496044" y="3266572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cxnSp>
          <p:nvCxnSpPr>
            <p:cNvPr id="7" name="6 Conector recto"/>
            <p:cNvCxnSpPr>
              <a:stCxn id="4" idx="3"/>
              <a:endCxn id="5" idx="1"/>
            </p:cNvCxnSpPr>
            <p:nvPr/>
          </p:nvCxnSpPr>
          <p:spPr>
            <a:xfrm flipV="1">
              <a:off x="2699792" y="3914644"/>
              <a:ext cx="3796252" cy="60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873922" y="3231595"/>
              <a:ext cx="15175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Persona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848218" y="3231595"/>
              <a:ext cx="13221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Puesto</a:t>
              </a: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3635896" y="4941168"/>
            <a:ext cx="222191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>
            <a:stCxn id="16" idx="0"/>
          </p:cNvCxnSpPr>
          <p:nvPr/>
        </p:nvCxnSpPr>
        <p:spPr>
          <a:xfrm flipV="1">
            <a:off x="4746853" y="3920687"/>
            <a:ext cx="0" cy="10204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660015" y="4906615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prstClr val="black"/>
                </a:solidFill>
              </a:rPr>
              <a:t>  Empleado</a:t>
            </a:r>
            <a:endParaRPr lang="es-MX" sz="3200" dirty="0">
              <a:solidFill>
                <a:prstClr val="black"/>
              </a:solidFill>
            </a:endParaRPr>
          </a:p>
          <a:p>
            <a:r>
              <a:rPr lang="es-MX" sz="3200" dirty="0">
                <a:solidFill>
                  <a:prstClr val="black"/>
                </a:solidFill>
              </a:rPr>
              <a:t>-</a:t>
            </a:r>
            <a:r>
              <a:rPr lang="es-MX" sz="3200" dirty="0" err="1" smtClean="0">
                <a:solidFill>
                  <a:prstClr val="black"/>
                </a:solidFill>
              </a:rPr>
              <a:t>Salario:float</a:t>
            </a:r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3654366" y="5445224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3645131" y="5877272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6514514" y="4209287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6514514" y="3818625"/>
            <a:ext cx="220344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39552" y="3717032"/>
            <a:ext cx="216024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539552" y="4199279"/>
            <a:ext cx="216024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8835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/>
              </a:rPr>
              <a:t>Un </a:t>
            </a:r>
            <a:r>
              <a:rPr lang="es-MX" b="1" dirty="0">
                <a:solidFill>
                  <a:prstClr val="black"/>
                </a:solidFill>
                <a:latin typeface="Times New Roman"/>
              </a:rPr>
              <a:t>modelo</a:t>
            </a:r>
            <a:r>
              <a:rPr lang="es-MX" dirty="0">
                <a:solidFill>
                  <a:prstClr val="black"/>
                </a:solidFill>
                <a:latin typeface="Times New Roman"/>
              </a:rPr>
              <a:t> es una </a:t>
            </a:r>
            <a:r>
              <a:rPr lang="es-MX" b="1" dirty="0">
                <a:solidFill>
                  <a:prstClr val="black"/>
                </a:solidFill>
                <a:latin typeface="Times New Roman"/>
              </a:rPr>
              <a:t>simplificación</a:t>
            </a:r>
            <a:r>
              <a:rPr lang="es-MX" dirty="0">
                <a:solidFill>
                  <a:prstClr val="black"/>
                </a:solidFill>
                <a:latin typeface="Times New Roman"/>
              </a:rPr>
              <a:t> del sistema real que se consigue mediante una </a:t>
            </a:r>
            <a:r>
              <a:rPr lang="es-MX" b="1" dirty="0">
                <a:solidFill>
                  <a:prstClr val="black"/>
                </a:solidFill>
                <a:latin typeface="Times New Roman"/>
              </a:rPr>
              <a:t>abstracción</a:t>
            </a:r>
            <a:r>
              <a:rPr lang="es-MX" dirty="0">
                <a:solidFill>
                  <a:prstClr val="black"/>
                </a:solidFill>
                <a:latin typeface="Times New Roman"/>
              </a:rPr>
              <a:t>; ignorando los detalles que sean irrelevantes.</a:t>
            </a:r>
          </a:p>
          <a:p>
            <a:pPr lvl="0"/>
            <a:r>
              <a:rPr lang="es-SV" dirty="0">
                <a:solidFill>
                  <a:prstClr val="black"/>
                </a:solidFill>
                <a:latin typeface="Times New Roman"/>
              </a:rPr>
              <a:t>En pocas palabras es la </a:t>
            </a:r>
            <a:r>
              <a:rPr lang="es-SV" b="1" dirty="0">
                <a:solidFill>
                  <a:prstClr val="black"/>
                </a:solidFill>
                <a:latin typeface="Times New Roman"/>
              </a:rPr>
              <a:t>representación gráfica del sistema real</a:t>
            </a:r>
            <a:r>
              <a:rPr lang="es-SV" dirty="0">
                <a:solidFill>
                  <a:prstClr val="black"/>
                </a:solidFill>
                <a:latin typeface="Times New Roman"/>
              </a:rPr>
              <a:t>, mediante una simbología que esquematiza clases, objetos, relaciones, etc. </a:t>
            </a:r>
            <a:endParaRPr lang="es-MX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es-MX" dirty="0">
                <a:solidFill>
                  <a:prstClr val="black"/>
                </a:solidFill>
                <a:latin typeface="Times New Roman"/>
              </a:rPr>
              <a:t>El modelado pretende capturar las partes </a:t>
            </a:r>
            <a:r>
              <a:rPr lang="es-MX" b="1" dirty="0">
                <a:solidFill>
                  <a:prstClr val="black"/>
                </a:solidFill>
                <a:latin typeface="Times New Roman"/>
              </a:rPr>
              <a:t>fundamentales</a:t>
            </a:r>
            <a:r>
              <a:rPr lang="es-MX" dirty="0">
                <a:solidFill>
                  <a:prstClr val="black"/>
                </a:solidFill>
                <a:latin typeface="Times New Roman"/>
              </a:rPr>
              <a:t> de un sistema.</a:t>
            </a:r>
            <a:endParaRPr lang="es-SV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195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agregación es un tipo de asociación que indica que una clase es parte de otra clase.</a:t>
            </a:r>
          </a:p>
          <a:p>
            <a:r>
              <a:rPr lang="es-ES" dirty="0"/>
              <a:t> </a:t>
            </a:r>
            <a:r>
              <a:rPr lang="es-MX" dirty="0"/>
              <a:t>Una de las clases juega un papel importante dentro de la relación con las otras clases.</a:t>
            </a:r>
          </a:p>
          <a:p>
            <a:r>
              <a:rPr lang="es-MX" dirty="0"/>
              <a:t>Permite la representación de relaciones como «maestro y esclavo», «todo y parte de» o «compuesto y componentes»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2200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AGREGACION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lvl="0" indent="0">
              <a:buNone/>
            </a:pPr>
            <a:r>
              <a:rPr lang="es-SV" dirty="0">
                <a:solidFill>
                  <a:prstClr val="black"/>
                </a:solidFill>
                <a:ea typeface="Calibri"/>
                <a:cs typeface="Times New Roman"/>
              </a:rPr>
              <a:t>Esta relación también es conocida como </a:t>
            </a:r>
            <a:r>
              <a:rPr lang="es-SV" i="1" dirty="0">
                <a:solidFill>
                  <a:prstClr val="black"/>
                </a:solidFill>
                <a:ea typeface="Calibri"/>
                <a:cs typeface="Times New Roman"/>
              </a:rPr>
              <a:t>“forma parte de …”</a:t>
            </a:r>
            <a:r>
              <a:rPr lang="es-SV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s-SV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SV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SV" dirty="0" smtClean="0">
                <a:ea typeface="Calibri"/>
                <a:cs typeface="Times New Roman"/>
              </a:rPr>
              <a:t>por </a:t>
            </a:r>
            <a:r>
              <a:rPr lang="es-SV" dirty="0">
                <a:ea typeface="Calibri"/>
                <a:cs typeface="Times New Roman"/>
              </a:rPr>
              <a:t>ejemplo si se tiene </a:t>
            </a:r>
            <a:r>
              <a:rPr lang="es-SV" dirty="0" smtClean="0">
                <a:ea typeface="Calibri"/>
                <a:cs typeface="Times New Roman"/>
              </a:rPr>
              <a:t>la clase: </a:t>
            </a:r>
            <a:r>
              <a:rPr lang="es-SV" dirty="0">
                <a:ea typeface="Calibri"/>
                <a:cs typeface="Times New Roman"/>
              </a:rPr>
              <a:t>computadora, esta tiene un monitor, que es </a:t>
            </a:r>
            <a:r>
              <a:rPr lang="es-SV" dirty="0" smtClean="0">
                <a:ea typeface="Calibri"/>
                <a:cs typeface="Times New Roman"/>
              </a:rPr>
              <a:t>otra clase; </a:t>
            </a:r>
            <a:r>
              <a:rPr lang="es-SV" dirty="0">
                <a:ea typeface="Calibri"/>
                <a:cs typeface="Times New Roman"/>
              </a:rPr>
              <a:t>el monitor forma parte de la computadora; por lo tanto tienen una relación de agregación. </a:t>
            </a: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7593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representa con un rombo a continuación de la clase que representa el </a:t>
            </a:r>
            <a:r>
              <a:rPr lang="es-MX" b="1" dirty="0"/>
              <a:t>todo</a:t>
            </a:r>
            <a:r>
              <a:rPr lang="es-MX" dirty="0"/>
              <a:t> «propietaria» y una línea recta que apunta a la clase que representa la </a:t>
            </a:r>
            <a:r>
              <a:rPr lang="es-MX" b="1" dirty="0"/>
              <a:t>parte</a:t>
            </a:r>
            <a:r>
              <a:rPr lang="es-MX" dirty="0"/>
              <a:t> «poseída».</a:t>
            </a:r>
          </a:p>
          <a:p>
            <a:r>
              <a:rPr lang="es-MX" dirty="0"/>
              <a:t>Esta relación se conoce como «tiene un» ya que el todo tiene sus partes; </a:t>
            </a:r>
            <a:r>
              <a:rPr lang="es-MX" dirty="0" smtClean="0"/>
              <a:t>una clase es </a:t>
            </a:r>
            <a:r>
              <a:rPr lang="es-MX" dirty="0"/>
              <a:t>parte de </a:t>
            </a:r>
            <a:r>
              <a:rPr lang="es-MX" dirty="0" smtClean="0"/>
              <a:t>otra clase.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3920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grpSp>
        <p:nvGrpSpPr>
          <p:cNvPr id="5" name="4 Grupo"/>
          <p:cNvGrpSpPr/>
          <p:nvPr/>
        </p:nvGrpSpPr>
        <p:grpSpPr>
          <a:xfrm>
            <a:off x="5292080" y="1753970"/>
            <a:ext cx="2880320" cy="3835270"/>
            <a:chOff x="2949025" y="1537946"/>
            <a:chExt cx="2880320" cy="3835270"/>
          </a:xfrm>
        </p:grpSpPr>
        <p:sp>
          <p:nvSpPr>
            <p:cNvPr id="6" name="5 Rectángulo"/>
            <p:cNvSpPr/>
            <p:nvPr/>
          </p:nvSpPr>
          <p:spPr>
            <a:xfrm>
              <a:off x="2949025" y="1556792"/>
              <a:ext cx="2880320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405463" y="4077072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923544" y="1537946"/>
              <a:ext cx="9977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Todo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857052" y="4077072"/>
              <a:ext cx="1064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Parte</a:t>
              </a:r>
            </a:p>
          </p:txBody>
        </p:sp>
        <p:sp>
          <p:nvSpPr>
            <p:cNvPr id="14" name="13 Rombo"/>
            <p:cNvSpPr/>
            <p:nvPr/>
          </p:nvSpPr>
          <p:spPr>
            <a:xfrm>
              <a:off x="4173161" y="2885030"/>
              <a:ext cx="432048" cy="432048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5" name="14 Conector recto"/>
            <p:cNvCxnSpPr>
              <a:stCxn id="14" idx="2"/>
            </p:cNvCxnSpPr>
            <p:nvPr/>
          </p:nvCxnSpPr>
          <p:spPr>
            <a:xfrm>
              <a:off x="4389185" y="3317078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4389185" y="3716091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Marcador de contenido 12"/>
          <p:cNvSpPr txBox="1">
            <a:spLocks noGrp="1"/>
          </p:cNvSpPr>
          <p:nvPr>
            <p:ph idx="1"/>
          </p:nvPr>
        </p:nvSpPr>
        <p:spPr>
          <a:xfrm>
            <a:off x="304968" y="2643866"/>
            <a:ext cx="388233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/>
              <a:t>La destrucción del todo </a:t>
            </a:r>
            <a:r>
              <a:rPr lang="es-ES" sz="4000" b="1" dirty="0"/>
              <a:t>no</a:t>
            </a:r>
            <a:r>
              <a:rPr lang="es-ES" sz="2800" dirty="0"/>
              <a:t> conlleva la destrucción de las partes</a:t>
            </a:r>
          </a:p>
          <a:p>
            <a:pPr marL="0" indent="0">
              <a:buNone/>
            </a:pPr>
            <a:endParaRPr lang="es-ES" sz="2800" dirty="0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5292080" y="2328737"/>
            <a:ext cx="288032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5292080" y="2708920"/>
            <a:ext cx="2880320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5748518" y="5223546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5749993" y="4867863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95955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pic>
        <p:nvPicPr>
          <p:cNvPr id="1026" name="Picture 2" descr="https://www.seas.es/blog/wp-content/uploads/ScreenShot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7"/>
            <a:ext cx="2376264" cy="40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67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grpSp>
        <p:nvGrpSpPr>
          <p:cNvPr id="7" name="6 Grupo"/>
          <p:cNvGrpSpPr/>
          <p:nvPr/>
        </p:nvGrpSpPr>
        <p:grpSpPr>
          <a:xfrm>
            <a:off x="539552" y="1412776"/>
            <a:ext cx="8046033" cy="3888432"/>
            <a:chOff x="539552" y="1484784"/>
            <a:chExt cx="8046033" cy="3888432"/>
          </a:xfrm>
        </p:grpSpPr>
        <p:sp>
          <p:nvSpPr>
            <p:cNvPr id="4" name="3 Rectángulo"/>
            <p:cNvSpPr/>
            <p:nvPr/>
          </p:nvSpPr>
          <p:spPr>
            <a:xfrm>
              <a:off x="2949025" y="1556792"/>
              <a:ext cx="2880320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405463" y="4077072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173053" y="1484784"/>
              <a:ext cx="24763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Computadora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39552" y="4077072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363671" y="4067788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550931" y="4092349"/>
              <a:ext cx="19309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Periféricos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211125" y="4131084"/>
              <a:ext cx="878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CPU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615258" y="4067788"/>
              <a:ext cx="1718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Memoria</a:t>
              </a:r>
            </a:p>
          </p:txBody>
        </p:sp>
        <p:sp>
          <p:nvSpPr>
            <p:cNvPr id="12" name="11 Rombo"/>
            <p:cNvSpPr/>
            <p:nvPr/>
          </p:nvSpPr>
          <p:spPr>
            <a:xfrm>
              <a:off x="4173161" y="2885030"/>
              <a:ext cx="432048" cy="432048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1" name="20 Conector recto"/>
            <p:cNvCxnSpPr>
              <a:stCxn id="12" idx="2"/>
            </p:cNvCxnSpPr>
            <p:nvPr/>
          </p:nvCxnSpPr>
          <p:spPr>
            <a:xfrm>
              <a:off x="4389185" y="3317078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1428813" y="3697075"/>
              <a:ext cx="60458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1428813" y="3697075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4389185" y="3716091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7474628" y="3697075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539551" y="4591644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539552" y="4941168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3405463" y="4553228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3405463" y="4927696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6345834" y="4600112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6363671" y="4932700"/>
            <a:ext cx="2221914" cy="1000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2949025" y="1997551"/>
            <a:ext cx="2880320" cy="103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2970907" y="2420888"/>
            <a:ext cx="2880320" cy="103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12872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Rectángulo"/>
          <p:cNvSpPr/>
          <p:nvPr/>
        </p:nvSpPr>
        <p:spPr>
          <a:xfrm>
            <a:off x="2949025" y="1556792"/>
            <a:ext cx="2880320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8285" y="1423166"/>
            <a:ext cx="1906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prstClr val="black"/>
                </a:solidFill>
              </a:rPr>
              <a:t>Automóvil</a:t>
            </a:r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4077072"/>
            <a:ext cx="222191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63671" y="4067788"/>
            <a:ext cx="222191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89429" y="4004407"/>
            <a:ext cx="124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Motor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798385" y="3994424"/>
            <a:ext cx="1352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Llantas</a:t>
            </a:r>
          </a:p>
        </p:txBody>
      </p:sp>
      <p:sp>
        <p:nvSpPr>
          <p:cNvPr id="12" name="11 Rombo"/>
          <p:cNvSpPr/>
          <p:nvPr/>
        </p:nvSpPr>
        <p:spPr>
          <a:xfrm>
            <a:off x="4173161" y="2885030"/>
            <a:ext cx="432048" cy="432048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cxnSp>
        <p:nvCxnSpPr>
          <p:cNvPr id="13" name="12 Conector recto"/>
          <p:cNvCxnSpPr>
            <a:stCxn id="12" idx="2"/>
          </p:cNvCxnSpPr>
          <p:nvPr/>
        </p:nvCxnSpPr>
        <p:spPr>
          <a:xfrm>
            <a:off x="4389185" y="3317078"/>
            <a:ext cx="0" cy="379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28813" y="3697075"/>
            <a:ext cx="60458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428813" y="3697075"/>
            <a:ext cx="0" cy="379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474628" y="3697075"/>
            <a:ext cx="0" cy="379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851920" y="3238508"/>
            <a:ext cx="43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1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989430" y="3500118"/>
            <a:ext cx="43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1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596336" y="3544568"/>
            <a:ext cx="43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4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101425" y="4067787"/>
            <a:ext cx="2880320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081553" y="4020168"/>
            <a:ext cx="288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Caja de cambios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4389185" y="3687385"/>
            <a:ext cx="0" cy="379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2949025" y="1997551"/>
            <a:ext cx="2880320" cy="103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2949025" y="2420888"/>
            <a:ext cx="2880320" cy="103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3096211" y="5018314"/>
            <a:ext cx="2880320" cy="103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3101425" y="4649003"/>
            <a:ext cx="2880320" cy="103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539552" y="5002084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539552" y="4699819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6350886" y="4574004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6378773" y="5015716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97488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COMPOSICION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dirty="0"/>
              <a:t>Es un tipo especial de agregación que impone algunas restricciones: si el objeto completo se copia o se borra (elimina), sus partes se copian o se suprimen con el.</a:t>
            </a:r>
          </a:p>
          <a:p>
            <a:r>
              <a:rPr lang="es-SV" dirty="0"/>
              <a:t>Una composición es un tipo de relación entre clases que indica que una clase contiene (o está compuesta por) objetos de otras clases.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3515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SV" sz="3000" dirty="0">
                <a:solidFill>
                  <a:prstClr val="black"/>
                </a:solidFill>
              </a:rPr>
              <a:t>Representa una relación fuerte entre clases. </a:t>
            </a:r>
          </a:p>
          <a:p>
            <a:pPr lvl="0"/>
            <a:r>
              <a:rPr lang="es-SV" sz="3000" dirty="0">
                <a:solidFill>
                  <a:prstClr val="black"/>
                </a:solidFill>
              </a:rPr>
              <a:t>A diferencia de la agregación, la composición indica que la relación entre los objetos es de tipo “parte/todo”. </a:t>
            </a:r>
          </a:p>
          <a:p>
            <a:pPr lvl="0"/>
            <a:r>
              <a:rPr lang="es-SV" sz="3000" dirty="0">
                <a:solidFill>
                  <a:prstClr val="black"/>
                </a:solidFill>
              </a:rPr>
              <a:t>Se representa por un rombo, igual que la agregación, excepto que el rombo está relleno.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6277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sp>
        <p:nvSpPr>
          <p:cNvPr id="6" name="5 Rectángulo"/>
          <p:cNvSpPr/>
          <p:nvPr/>
        </p:nvSpPr>
        <p:spPr>
          <a:xfrm>
            <a:off x="1403648" y="1562861"/>
            <a:ext cx="2880320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32850" y="3908404"/>
            <a:ext cx="222191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44921" y="1871057"/>
            <a:ext cx="997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Todo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76767" y="4330208"/>
            <a:ext cx="1064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Parte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2843808" y="3212976"/>
            <a:ext cx="0" cy="6879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36" y="2859005"/>
            <a:ext cx="451143" cy="4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292080" y="1871057"/>
            <a:ext cx="2530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La supresión del todo</a:t>
            </a:r>
          </a:p>
          <a:p>
            <a:r>
              <a:rPr lang="es-ES" sz="4000" b="1" dirty="0"/>
              <a:t>conlleva</a:t>
            </a:r>
            <a:r>
              <a:rPr lang="es-ES" sz="3200" dirty="0"/>
              <a:t> la supresión de la parte.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1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SV" dirty="0">
                <a:solidFill>
                  <a:prstClr val="black"/>
                </a:solidFill>
                <a:latin typeface="Times New Roman"/>
                <a:ea typeface="Times New Roman"/>
              </a:rPr>
              <a:t>El lenguaje UML consiste de un conjunto de </a:t>
            </a:r>
            <a:r>
              <a:rPr lang="es-SV" b="1" dirty="0">
                <a:solidFill>
                  <a:prstClr val="black"/>
                </a:solidFill>
                <a:latin typeface="Times New Roman"/>
                <a:ea typeface="Times New Roman"/>
              </a:rPr>
              <a:t>símbolos y reglas </a:t>
            </a:r>
            <a:r>
              <a:rPr lang="es-SV" dirty="0">
                <a:solidFill>
                  <a:prstClr val="black"/>
                </a:solidFill>
                <a:latin typeface="Times New Roman"/>
                <a:ea typeface="Times New Roman"/>
              </a:rPr>
              <a:t>para visualizar, especificar, construir y documentar software. </a:t>
            </a:r>
          </a:p>
          <a:p>
            <a:r>
              <a:rPr lang="es-MX" dirty="0"/>
              <a:t> </a:t>
            </a:r>
            <a:r>
              <a:rPr lang="es-MX" dirty="0">
                <a:solidFill>
                  <a:prstClr val="black"/>
                </a:solidFill>
                <a:latin typeface="Times New Roman"/>
                <a:ea typeface="Times New Roman"/>
              </a:rPr>
              <a:t>Está compuesto por tres </a:t>
            </a:r>
            <a:r>
              <a:rPr lang="es-MX" b="1" dirty="0">
                <a:solidFill>
                  <a:prstClr val="black"/>
                </a:solidFill>
                <a:latin typeface="Times New Roman"/>
                <a:ea typeface="Times New Roman"/>
              </a:rPr>
              <a:t>categorías</a:t>
            </a:r>
            <a:r>
              <a:rPr lang="es-MX" dirty="0">
                <a:solidFill>
                  <a:prstClr val="black"/>
                </a:solidFill>
                <a:latin typeface="Times New Roman"/>
                <a:ea typeface="Times New Roman"/>
              </a:rPr>
              <a:t> de diagramas: </a:t>
            </a:r>
          </a:p>
          <a:p>
            <a:pPr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Times New Roman"/>
                <a:ea typeface="Times New Roman"/>
              </a:rPr>
              <a:t> De estructura</a:t>
            </a:r>
          </a:p>
          <a:p>
            <a:pPr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Times New Roman"/>
                <a:ea typeface="Times New Roman"/>
              </a:rPr>
              <a:t> De comportamiento</a:t>
            </a:r>
          </a:p>
          <a:p>
            <a:pPr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Times New Roman"/>
                <a:ea typeface="Times New Roman"/>
              </a:rPr>
              <a:t> De interacción</a:t>
            </a: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271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2520280" cy="4355221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9644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grpSp>
        <p:nvGrpSpPr>
          <p:cNvPr id="7" name="6 Grupo"/>
          <p:cNvGrpSpPr/>
          <p:nvPr/>
        </p:nvGrpSpPr>
        <p:grpSpPr>
          <a:xfrm>
            <a:off x="539552" y="1556792"/>
            <a:ext cx="8046033" cy="3816424"/>
            <a:chOff x="539552" y="1556792"/>
            <a:chExt cx="8046033" cy="3816424"/>
          </a:xfrm>
        </p:grpSpPr>
        <p:sp>
          <p:nvSpPr>
            <p:cNvPr id="4" name="3 Rectángulo"/>
            <p:cNvSpPr/>
            <p:nvPr/>
          </p:nvSpPr>
          <p:spPr>
            <a:xfrm>
              <a:off x="2949025" y="1556792"/>
              <a:ext cx="2880320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150993" y="1556792"/>
              <a:ext cx="2640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err="1">
                  <a:solidFill>
                    <a:prstClr val="black"/>
                  </a:solidFill>
                </a:rPr>
                <a:t>MesaComedor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39552" y="4077072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363671" y="4067788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941917" y="4067788"/>
              <a:ext cx="1417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Tablero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925838" y="4057805"/>
              <a:ext cx="10711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Patas</a:t>
              </a:r>
            </a:p>
          </p:txBody>
        </p:sp>
        <p:sp>
          <p:nvSpPr>
            <p:cNvPr id="12" name="11 Rombo"/>
            <p:cNvSpPr/>
            <p:nvPr/>
          </p:nvSpPr>
          <p:spPr>
            <a:xfrm>
              <a:off x="4173161" y="2885030"/>
              <a:ext cx="432048" cy="43204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cxnSp>
          <p:nvCxnSpPr>
            <p:cNvPr id="21" name="20 Conector recto"/>
            <p:cNvCxnSpPr>
              <a:stCxn id="12" idx="2"/>
            </p:cNvCxnSpPr>
            <p:nvPr/>
          </p:nvCxnSpPr>
          <p:spPr>
            <a:xfrm>
              <a:off x="4389185" y="3317078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1428813" y="3697075"/>
              <a:ext cx="60458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1428813" y="3697075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7474628" y="3697075"/>
              <a:ext cx="0" cy="37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5 CuadroTexto"/>
            <p:cNvSpPr txBox="1"/>
            <p:nvPr/>
          </p:nvSpPr>
          <p:spPr>
            <a:xfrm>
              <a:off x="3851920" y="3238508"/>
              <a:ext cx="432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1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89430" y="3500118"/>
              <a:ext cx="432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1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596336" y="3544568"/>
              <a:ext cx="432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4</a:t>
              </a:r>
            </a:p>
          </p:txBody>
        </p:sp>
      </p:grp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cxnSp>
        <p:nvCxnSpPr>
          <p:cNvPr id="25" name="24 Conector recto"/>
          <p:cNvCxnSpPr/>
          <p:nvPr/>
        </p:nvCxnSpPr>
        <p:spPr>
          <a:xfrm flipV="1">
            <a:off x="539552" y="5002084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515825" y="4615464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6363671" y="4610269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6350444" y="5002084"/>
            <a:ext cx="2221914" cy="5195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2956986" y="2128306"/>
            <a:ext cx="2872359" cy="519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2956986" y="2492896"/>
            <a:ext cx="2872359" cy="519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6007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t="65257" r="48703" b="12387"/>
          <a:stretch/>
        </p:blipFill>
        <p:spPr bwMode="auto">
          <a:xfrm>
            <a:off x="1043608" y="1961102"/>
            <a:ext cx="6624735" cy="2980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00736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3500" dirty="0">
                <a:solidFill>
                  <a:prstClr val="black"/>
                </a:solidFill>
                <a:ea typeface="Calibri"/>
                <a:cs typeface="Times New Roman"/>
              </a:rPr>
              <a:t>Aquí las flechas tienen punta ya que están inclinadas.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3500" dirty="0">
                <a:solidFill>
                  <a:prstClr val="black"/>
                </a:solidFill>
                <a:ea typeface="Calibri"/>
                <a:cs typeface="Times New Roman"/>
              </a:rPr>
              <a:t>El rombo vacío indica una relación de agregación (siendo la clase </a:t>
            </a:r>
            <a:r>
              <a:rPr lang="es-SV" sz="3500" dirty="0" smtClean="0">
                <a:solidFill>
                  <a:prstClr val="black"/>
                </a:solidFill>
                <a:ea typeface="Calibri"/>
                <a:cs typeface="Times New Roman"/>
              </a:rPr>
              <a:t>Almacén “</a:t>
            </a:r>
            <a:r>
              <a:rPr lang="es-SV" sz="3500" dirty="0">
                <a:solidFill>
                  <a:prstClr val="black"/>
                </a:solidFill>
                <a:ea typeface="Calibri"/>
                <a:cs typeface="Times New Roman"/>
              </a:rPr>
              <a:t>el todo” y la clase cliente representa “la parte”).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3500" dirty="0">
                <a:solidFill>
                  <a:prstClr val="black"/>
                </a:solidFill>
                <a:ea typeface="Calibri"/>
                <a:cs typeface="Times New Roman"/>
              </a:rPr>
              <a:t>El rombo relleno indica una relación de composición (Si desaparece el almacén, desaparecen las cuentas).</a:t>
            </a: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2272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ea typeface="Calibri"/>
                <a:cs typeface="Times New Roman"/>
              </a:rPr>
              <a:t>Un Almacén posee Clientes y </a:t>
            </a:r>
            <a:r>
              <a:rPr lang="es-SV" dirty="0" smtClean="0">
                <a:ea typeface="Calibri"/>
                <a:cs typeface="Times New Roman"/>
              </a:rPr>
              <a:t>Cuentas. Los </a:t>
            </a:r>
            <a:r>
              <a:rPr lang="es-SV" dirty="0">
                <a:ea typeface="Calibri"/>
                <a:cs typeface="Times New Roman"/>
              </a:rPr>
              <a:t>rombos van en </a:t>
            </a:r>
            <a:r>
              <a:rPr lang="es-SV" dirty="0" smtClean="0">
                <a:ea typeface="Calibri"/>
                <a:cs typeface="Times New Roman"/>
              </a:rPr>
              <a:t>la clase que </a:t>
            </a:r>
            <a:r>
              <a:rPr lang="es-SV" dirty="0">
                <a:ea typeface="Calibri"/>
                <a:cs typeface="Times New Roman"/>
              </a:rPr>
              <a:t>está </a:t>
            </a:r>
            <a:r>
              <a:rPr lang="es-SV" dirty="0" smtClean="0">
                <a:ea typeface="Calibri"/>
                <a:cs typeface="Times New Roman"/>
              </a:rPr>
              <a:t>formada </a:t>
            </a:r>
            <a:r>
              <a:rPr lang="es-SV" dirty="0">
                <a:ea typeface="Calibri"/>
                <a:cs typeface="Times New Roman"/>
              </a:rPr>
              <a:t>por </a:t>
            </a:r>
            <a:r>
              <a:rPr lang="es-SV" dirty="0" smtClean="0">
                <a:ea typeface="Calibri"/>
                <a:cs typeface="Times New Roman"/>
              </a:rPr>
              <a:t>las otras</a:t>
            </a:r>
            <a:r>
              <a:rPr lang="es-SV" dirty="0">
                <a:ea typeface="Calibri"/>
                <a:cs typeface="Times New Roman"/>
              </a:rPr>
              <a:t>: el todo y las </a:t>
            </a:r>
            <a:r>
              <a:rPr lang="es-SV" dirty="0" smtClean="0">
                <a:ea typeface="Calibri"/>
                <a:cs typeface="Times New Roman"/>
              </a:rPr>
              <a:t>partes.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 smtClean="0">
                <a:ea typeface="Calibri"/>
                <a:cs typeface="Times New Roman"/>
              </a:rPr>
              <a:t>Cuando </a:t>
            </a:r>
            <a:r>
              <a:rPr lang="es-SV" dirty="0">
                <a:ea typeface="Calibri"/>
                <a:cs typeface="Times New Roman"/>
              </a:rPr>
              <a:t>se destruye </a:t>
            </a:r>
            <a:r>
              <a:rPr lang="es-SV" dirty="0" smtClean="0">
                <a:ea typeface="Calibri"/>
                <a:cs typeface="Times New Roman"/>
              </a:rPr>
              <a:t>la clase Almacén </a:t>
            </a:r>
            <a:r>
              <a:rPr lang="es-SV" dirty="0">
                <a:ea typeface="Calibri"/>
                <a:cs typeface="Times New Roman"/>
              </a:rPr>
              <a:t>también </a:t>
            </a:r>
            <a:r>
              <a:rPr lang="es-SV" dirty="0" smtClean="0">
                <a:ea typeface="Calibri"/>
                <a:cs typeface="Times New Roman"/>
              </a:rPr>
              <a:t>es destruida la clase Cuenta asociada, </a:t>
            </a:r>
            <a:r>
              <a:rPr lang="es-SV" dirty="0">
                <a:ea typeface="Calibri"/>
                <a:cs typeface="Times New Roman"/>
              </a:rPr>
              <a:t>en cambio no </a:t>
            </a:r>
            <a:r>
              <a:rPr lang="es-SV" dirty="0" smtClean="0">
                <a:ea typeface="Calibri"/>
                <a:cs typeface="Times New Roman"/>
              </a:rPr>
              <a:t>es afectada la clase </a:t>
            </a:r>
            <a:r>
              <a:rPr lang="es-SV" dirty="0">
                <a:ea typeface="Calibri"/>
                <a:cs typeface="Times New Roman"/>
              </a:rPr>
              <a:t>Cliente </a:t>
            </a:r>
            <a:r>
              <a:rPr lang="es-SV" dirty="0" smtClean="0">
                <a:ea typeface="Calibri"/>
                <a:cs typeface="Times New Roman"/>
              </a:rPr>
              <a:t>asociada.</a:t>
            </a:r>
            <a:endParaRPr lang="es-SV" sz="2800" dirty="0">
              <a:ea typeface="Calibri"/>
              <a:cs typeface="Times New Roman"/>
            </a:endParaRPr>
          </a:p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4966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" y="1772816"/>
            <a:ext cx="8390981" cy="43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3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GENERALIZACION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Es una relación entre un elemento general llamado superclase o «padre» y un caso mas concreto de ese elemento denominado subclase o «hijo».</a:t>
            </a:r>
          </a:p>
          <a:p>
            <a:r>
              <a:rPr lang="es-MX" dirty="0"/>
              <a:t>Se conoce como relación</a:t>
            </a:r>
            <a:r>
              <a:rPr lang="es-MX" b="1" dirty="0"/>
              <a:t> es – un </a:t>
            </a:r>
            <a:r>
              <a:rPr lang="es-MX" dirty="0"/>
              <a:t>y en la POO se le llama </a:t>
            </a:r>
            <a:r>
              <a:rPr lang="es-MX" b="1" dirty="0"/>
              <a:t>herencia</a:t>
            </a:r>
            <a:r>
              <a:rPr lang="es-MX" dirty="0"/>
              <a:t>.</a:t>
            </a:r>
          </a:p>
          <a:p>
            <a:r>
              <a:rPr lang="es-MX" dirty="0"/>
              <a:t>Normalmente se lee como «es un» comenzando con la subclase y </a:t>
            </a:r>
            <a:r>
              <a:rPr lang="es-MX" dirty="0" smtClean="0"/>
              <a:t>derivándose </a:t>
            </a:r>
            <a:r>
              <a:rPr lang="es-MX" dirty="0"/>
              <a:t>a la superclase. </a:t>
            </a:r>
            <a:r>
              <a:rPr lang="es-MX" dirty="0" err="1"/>
              <a:t>Ej</a:t>
            </a:r>
            <a:r>
              <a:rPr lang="es-MX" dirty="0"/>
              <a:t>: un Gato </a:t>
            </a:r>
            <a:r>
              <a:rPr lang="es-MX" b="1" dirty="0"/>
              <a:t>es un </a:t>
            </a:r>
            <a:r>
              <a:rPr lang="es-MX" dirty="0"/>
              <a:t>tipo</a:t>
            </a:r>
            <a:r>
              <a:rPr lang="es-MX" b="1" dirty="0"/>
              <a:t> </a:t>
            </a:r>
            <a:r>
              <a:rPr lang="es-MX" dirty="0"/>
              <a:t>de Animal.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63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s-MX" dirty="0"/>
              <a:t>La generalización se representa por una línea continua que comienza en la subclase y termina en una flecha cerrada en la superclase.</a:t>
            </a:r>
          </a:p>
          <a:p>
            <a:r>
              <a:rPr lang="es-MX" dirty="0"/>
              <a:t>La generalización no tiene nombre ni ningún tipo de multiplicidad.</a:t>
            </a:r>
          </a:p>
          <a:p>
            <a:r>
              <a:rPr lang="es-MX" dirty="0"/>
              <a:t>Una superclase representa una generalización de las subclases.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624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grpSp>
        <p:nvGrpSpPr>
          <p:cNvPr id="10" name="9 Grupo"/>
          <p:cNvGrpSpPr/>
          <p:nvPr/>
        </p:nvGrpSpPr>
        <p:grpSpPr>
          <a:xfrm>
            <a:off x="3131840" y="1583068"/>
            <a:ext cx="2221914" cy="1413884"/>
            <a:chOff x="3131840" y="1583068"/>
            <a:chExt cx="2221914" cy="1413884"/>
          </a:xfrm>
        </p:grpSpPr>
        <p:sp>
          <p:nvSpPr>
            <p:cNvPr id="5" name="4 Rectángulo"/>
            <p:cNvSpPr/>
            <p:nvPr/>
          </p:nvSpPr>
          <p:spPr>
            <a:xfrm>
              <a:off x="3131840" y="1700808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547282" y="1583068"/>
              <a:ext cx="1353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Animal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131840" y="4221088"/>
            <a:ext cx="2221914" cy="1440160"/>
            <a:chOff x="3131840" y="4221088"/>
            <a:chExt cx="2221914" cy="1440160"/>
          </a:xfrm>
        </p:grpSpPr>
        <p:sp>
          <p:nvSpPr>
            <p:cNvPr id="6" name="5 Rectángulo"/>
            <p:cNvSpPr/>
            <p:nvPr/>
          </p:nvSpPr>
          <p:spPr>
            <a:xfrm>
              <a:off x="3131840" y="4365104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729927" y="4221088"/>
              <a:ext cx="9879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</a:rPr>
                <a:t>Gato</a:t>
              </a: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818190" y="3284984"/>
            <a:ext cx="129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</a:rPr>
              <a:t>es - un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cxnSp>
        <p:nvCxnSpPr>
          <p:cNvPr id="14" name="13 Conector recto"/>
          <p:cNvCxnSpPr/>
          <p:nvPr/>
        </p:nvCxnSpPr>
        <p:spPr>
          <a:xfrm>
            <a:off x="3131305" y="2128306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12685" y="2564904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131305" y="5262839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112683" y="4805863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23 Grupo"/>
          <p:cNvGrpSpPr/>
          <p:nvPr/>
        </p:nvGrpSpPr>
        <p:grpSpPr>
          <a:xfrm>
            <a:off x="4043887" y="3001322"/>
            <a:ext cx="360040" cy="1363782"/>
            <a:chOff x="4043887" y="3001322"/>
            <a:chExt cx="360040" cy="1363782"/>
          </a:xfrm>
        </p:grpSpPr>
        <p:sp>
          <p:nvSpPr>
            <p:cNvPr id="15" name="14 Triángulo isósceles"/>
            <p:cNvSpPr/>
            <p:nvPr/>
          </p:nvSpPr>
          <p:spPr>
            <a:xfrm>
              <a:off x="4043887" y="3001322"/>
              <a:ext cx="360040" cy="31318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cxnSp>
          <p:nvCxnSpPr>
            <p:cNvPr id="20" name="19 Conector recto"/>
            <p:cNvCxnSpPr>
              <a:stCxn id="15" idx="3"/>
            </p:cNvCxnSpPr>
            <p:nvPr/>
          </p:nvCxnSpPr>
          <p:spPr>
            <a:xfrm>
              <a:off x="4223907" y="3314506"/>
              <a:ext cx="0" cy="10505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25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grpSp>
        <p:nvGrpSpPr>
          <p:cNvPr id="20" name="19 Grupo"/>
          <p:cNvGrpSpPr/>
          <p:nvPr/>
        </p:nvGrpSpPr>
        <p:grpSpPr>
          <a:xfrm>
            <a:off x="1091782" y="1700808"/>
            <a:ext cx="6724530" cy="3744801"/>
            <a:chOff x="1091782" y="1700808"/>
            <a:chExt cx="6724530" cy="3744801"/>
          </a:xfrm>
        </p:grpSpPr>
        <p:grpSp>
          <p:nvGrpSpPr>
            <p:cNvPr id="5" name="4 Grupo"/>
            <p:cNvGrpSpPr/>
            <p:nvPr/>
          </p:nvGrpSpPr>
          <p:grpSpPr>
            <a:xfrm>
              <a:off x="1091782" y="4096231"/>
              <a:ext cx="2221914" cy="1349378"/>
              <a:chOff x="3131840" y="1647574"/>
              <a:chExt cx="2221914" cy="1349378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3131840" y="1700808"/>
                <a:ext cx="2221914" cy="12961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3313697" y="1647574"/>
                <a:ext cx="18582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dirty="0" smtClean="0">
                    <a:solidFill>
                      <a:prstClr val="black"/>
                    </a:solidFill>
                  </a:rPr>
                  <a:t>Empleado</a:t>
                </a:r>
                <a:endParaRPr lang="es-MX" sz="3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7 Grupo"/>
            <p:cNvGrpSpPr/>
            <p:nvPr/>
          </p:nvGrpSpPr>
          <p:grpSpPr>
            <a:xfrm>
              <a:off x="5594398" y="4037692"/>
              <a:ext cx="2221914" cy="1335523"/>
              <a:chOff x="3131840" y="1661429"/>
              <a:chExt cx="2221914" cy="1335523"/>
            </a:xfrm>
          </p:grpSpPr>
          <p:sp>
            <p:nvSpPr>
              <p:cNvPr id="9" name="8 Rectángulo"/>
              <p:cNvSpPr/>
              <p:nvPr/>
            </p:nvSpPr>
            <p:spPr>
              <a:xfrm>
                <a:off x="3131840" y="1700808"/>
                <a:ext cx="2221914" cy="12961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3569471" y="1661429"/>
                <a:ext cx="13466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dirty="0" smtClean="0">
                    <a:solidFill>
                      <a:prstClr val="black"/>
                    </a:solidFill>
                  </a:rPr>
                  <a:t>Cliente</a:t>
                </a:r>
                <a:endParaRPr lang="es-MX" sz="3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131840" y="1700808"/>
              <a:ext cx="2221914" cy="1296144"/>
              <a:chOff x="3131840" y="1700808"/>
              <a:chExt cx="2221914" cy="1296144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3131840" y="1700808"/>
                <a:ext cx="2221914" cy="12961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3569717" y="1700808"/>
                <a:ext cx="1517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dirty="0" smtClean="0">
                    <a:solidFill>
                      <a:prstClr val="black"/>
                    </a:solidFill>
                  </a:rPr>
                  <a:t>Persona</a:t>
                </a:r>
                <a:endParaRPr lang="es-MX" sz="32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5" name="14 Conector recto"/>
            <p:cNvCxnSpPr/>
            <p:nvPr/>
          </p:nvCxnSpPr>
          <p:spPr>
            <a:xfrm>
              <a:off x="3286825" y="4797537"/>
              <a:ext cx="230757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20 Conector recto"/>
          <p:cNvCxnSpPr/>
          <p:nvPr/>
        </p:nvCxnSpPr>
        <p:spPr>
          <a:xfrm>
            <a:off x="3131305" y="2285583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131304" y="2636912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5593863" y="4615005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594398" y="5013176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091782" y="4681006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1091782" y="5021737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7" name="26 Grupo"/>
          <p:cNvGrpSpPr/>
          <p:nvPr/>
        </p:nvGrpSpPr>
        <p:grpSpPr>
          <a:xfrm>
            <a:off x="4043887" y="3001321"/>
            <a:ext cx="360040" cy="1796215"/>
            <a:chOff x="4043887" y="3001322"/>
            <a:chExt cx="360040" cy="1363782"/>
          </a:xfrm>
        </p:grpSpPr>
        <p:sp>
          <p:nvSpPr>
            <p:cNvPr id="28" name="27 Triángulo isósceles"/>
            <p:cNvSpPr/>
            <p:nvPr/>
          </p:nvSpPr>
          <p:spPr>
            <a:xfrm>
              <a:off x="4043887" y="3001322"/>
              <a:ext cx="360040" cy="31318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cxnSp>
          <p:nvCxnSpPr>
            <p:cNvPr id="29" name="28 Conector recto"/>
            <p:cNvCxnSpPr>
              <a:stCxn id="28" idx="3"/>
            </p:cNvCxnSpPr>
            <p:nvPr/>
          </p:nvCxnSpPr>
          <p:spPr>
            <a:xfrm>
              <a:off x="4223907" y="3314506"/>
              <a:ext cx="0" cy="10505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2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CLASIFICACION DE DIAGRAMAS UML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1742" t="14804" r="21355" b="16314"/>
          <a:stretch/>
        </p:blipFill>
        <p:spPr bwMode="auto">
          <a:xfrm>
            <a:off x="611560" y="1639341"/>
            <a:ext cx="7848872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0120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 dirty="0"/>
          </a:p>
        </p:txBody>
      </p:sp>
      <p:grpSp>
        <p:nvGrpSpPr>
          <p:cNvPr id="6" name="5 Grupo"/>
          <p:cNvGrpSpPr/>
          <p:nvPr/>
        </p:nvGrpSpPr>
        <p:grpSpPr>
          <a:xfrm>
            <a:off x="1103505" y="2265614"/>
            <a:ext cx="2221914" cy="1131701"/>
            <a:chOff x="3131840" y="1628413"/>
            <a:chExt cx="2221914" cy="1368539"/>
          </a:xfrm>
        </p:grpSpPr>
        <p:sp>
          <p:nvSpPr>
            <p:cNvPr id="15" name="14 Rectángulo"/>
            <p:cNvSpPr/>
            <p:nvPr/>
          </p:nvSpPr>
          <p:spPr>
            <a:xfrm>
              <a:off x="3131840" y="1700808"/>
              <a:ext cx="2221914" cy="12961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313697" y="1628413"/>
              <a:ext cx="1858201" cy="584775"/>
            </a:xfrm>
            <a:prstGeom prst="rect">
              <a:avLst/>
            </a:prstGeom>
            <a:noFill/>
            <a:ln w="31750"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Empleado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606121" y="2265614"/>
            <a:ext cx="2221914" cy="1071835"/>
            <a:chOff x="3131840" y="1700807"/>
            <a:chExt cx="2221914" cy="1296145"/>
          </a:xfrm>
        </p:grpSpPr>
        <p:sp>
          <p:nvSpPr>
            <p:cNvPr id="13" name="12 Rectángulo"/>
            <p:cNvSpPr/>
            <p:nvPr/>
          </p:nvSpPr>
          <p:spPr>
            <a:xfrm>
              <a:off x="3131840" y="1700808"/>
              <a:ext cx="2221914" cy="12961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530497" y="1700807"/>
              <a:ext cx="1346651" cy="584775"/>
            </a:xfrm>
            <a:prstGeom prst="rect">
              <a:avLst/>
            </a:prstGeom>
            <a:noFill/>
            <a:ln w="31750"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Cliente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143563" y="194149"/>
            <a:ext cx="2221914" cy="1178272"/>
            <a:chOff x="3131840" y="1572096"/>
            <a:chExt cx="2221914" cy="1424856"/>
          </a:xfrm>
        </p:grpSpPr>
        <p:sp>
          <p:nvSpPr>
            <p:cNvPr id="11" name="10 Rectángulo"/>
            <p:cNvSpPr/>
            <p:nvPr/>
          </p:nvSpPr>
          <p:spPr>
            <a:xfrm>
              <a:off x="3131840" y="1700808"/>
              <a:ext cx="2221914" cy="12961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497351" y="1572096"/>
              <a:ext cx="1517595" cy="584775"/>
            </a:xfrm>
            <a:prstGeom prst="rect">
              <a:avLst/>
            </a:prstGeom>
            <a:noFill/>
            <a:ln w="31750"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Persona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9" name="8 Conector recto"/>
          <p:cNvCxnSpPr/>
          <p:nvPr/>
        </p:nvCxnSpPr>
        <p:spPr>
          <a:xfrm>
            <a:off x="3298548" y="2861398"/>
            <a:ext cx="2307573" cy="0"/>
          </a:xfrm>
          <a:prstGeom prst="line">
            <a:avLst/>
          </a:prstGeom>
          <a:ln w="317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16 Grupo"/>
          <p:cNvGrpSpPr/>
          <p:nvPr/>
        </p:nvGrpSpPr>
        <p:grpSpPr>
          <a:xfrm>
            <a:off x="3286825" y="4677666"/>
            <a:ext cx="2221914" cy="1356140"/>
            <a:chOff x="3131840" y="4305108"/>
            <a:chExt cx="2221914" cy="1356140"/>
          </a:xfrm>
        </p:grpSpPr>
        <p:sp>
          <p:nvSpPr>
            <p:cNvPr id="18" name="17 Rectángulo"/>
            <p:cNvSpPr/>
            <p:nvPr/>
          </p:nvSpPr>
          <p:spPr>
            <a:xfrm>
              <a:off x="3131840" y="4365104"/>
              <a:ext cx="2221914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441851" y="4305108"/>
              <a:ext cx="1628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Empresa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271548" y="3391806"/>
            <a:ext cx="1220332" cy="1014118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5392295" y="3330869"/>
            <a:ext cx="1224966" cy="1029419"/>
          </a:xfrm>
          <a:prstGeom prst="line">
            <a:avLst/>
          </a:prstGeom>
          <a:ln w="25400" cap="sq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ombo"/>
          <p:cNvSpPr/>
          <p:nvPr/>
        </p:nvSpPr>
        <p:spPr>
          <a:xfrm>
            <a:off x="4941723" y="4360288"/>
            <a:ext cx="567015" cy="360040"/>
          </a:xfrm>
          <a:prstGeom prst="diamond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3" name="32 Decisión"/>
          <p:cNvSpPr/>
          <p:nvPr/>
        </p:nvSpPr>
        <p:spPr>
          <a:xfrm>
            <a:off x="3357302" y="4360288"/>
            <a:ext cx="538224" cy="360040"/>
          </a:xfrm>
          <a:prstGeom prst="flowChartDecision">
            <a:avLst/>
          </a:prstGeom>
          <a:solidFill>
            <a:schemeClr val="tx1"/>
          </a:solidFill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48" name="47 Conector recto"/>
          <p:cNvCxnSpPr/>
          <p:nvPr/>
        </p:nvCxnSpPr>
        <p:spPr>
          <a:xfrm>
            <a:off x="3131305" y="672214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3131304" y="980728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5594398" y="2743679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5594398" y="3068960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1091782" y="2822886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1091782" y="3068960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3299808" y="5262441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3286289" y="5661248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1" name="30 Grupo"/>
          <p:cNvGrpSpPr/>
          <p:nvPr/>
        </p:nvGrpSpPr>
        <p:grpSpPr>
          <a:xfrm>
            <a:off x="4037473" y="1366912"/>
            <a:ext cx="360040" cy="1494486"/>
            <a:chOff x="4043887" y="3001322"/>
            <a:chExt cx="360040" cy="1363782"/>
          </a:xfrm>
        </p:grpSpPr>
        <p:sp>
          <p:nvSpPr>
            <p:cNvPr id="32" name="31 Triángulo isósceles"/>
            <p:cNvSpPr/>
            <p:nvPr/>
          </p:nvSpPr>
          <p:spPr>
            <a:xfrm>
              <a:off x="4043887" y="3001322"/>
              <a:ext cx="360040" cy="31318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cxnSp>
          <p:nvCxnSpPr>
            <p:cNvPr id="34" name="33 Conector recto"/>
            <p:cNvCxnSpPr>
              <a:stCxn id="32" idx="3"/>
            </p:cNvCxnSpPr>
            <p:nvPr/>
          </p:nvCxnSpPr>
          <p:spPr>
            <a:xfrm>
              <a:off x="4223907" y="3314506"/>
              <a:ext cx="0" cy="10505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5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13690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02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herencia es la propiedad por la cual instancias de una clase hija puede acceder tanto a datos como a comportamientos asociados con una clase padre.</a:t>
            </a:r>
          </a:p>
          <a:p>
            <a:r>
              <a:rPr lang="es-MX" dirty="0"/>
              <a:t>La herencia siempre es transitiva, de modo que una clase puede heredar características de superclases de nivel superior y a la vez servir de clase padre </a:t>
            </a:r>
            <a:r>
              <a:rPr lang="es-MX"/>
              <a:t>para otras clases derivadas (jerarquía </a:t>
            </a:r>
            <a:r>
              <a:rPr lang="es-MX" dirty="0"/>
              <a:t>de </a:t>
            </a:r>
            <a:r>
              <a:rPr lang="es-MX"/>
              <a:t>clases).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41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grpSp>
        <p:nvGrpSpPr>
          <p:cNvPr id="14" name="13 Grupo"/>
          <p:cNvGrpSpPr/>
          <p:nvPr/>
        </p:nvGrpSpPr>
        <p:grpSpPr>
          <a:xfrm>
            <a:off x="6338312" y="2265010"/>
            <a:ext cx="2351437" cy="1071835"/>
            <a:chOff x="3131840" y="1700807"/>
            <a:chExt cx="2351437" cy="1296145"/>
          </a:xfrm>
        </p:grpSpPr>
        <p:sp>
          <p:nvSpPr>
            <p:cNvPr id="20" name="19 Rectángulo"/>
            <p:cNvSpPr/>
            <p:nvPr/>
          </p:nvSpPr>
          <p:spPr>
            <a:xfrm>
              <a:off x="3131840" y="1700808"/>
              <a:ext cx="2221914" cy="12961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261571" y="1700807"/>
              <a:ext cx="2221706" cy="707155"/>
            </a:xfrm>
            <a:prstGeom prst="rect">
              <a:avLst/>
            </a:prstGeom>
            <a:noFill/>
            <a:ln w="31750">
              <a:noFill/>
              <a:tailEnd w="lg" len="lg"/>
            </a:ln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Estudiante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875754" y="193545"/>
            <a:ext cx="2221914" cy="1178272"/>
            <a:chOff x="3131840" y="1572096"/>
            <a:chExt cx="2221914" cy="1424856"/>
          </a:xfrm>
        </p:grpSpPr>
        <p:sp>
          <p:nvSpPr>
            <p:cNvPr id="18" name="17 Rectángulo"/>
            <p:cNvSpPr/>
            <p:nvPr/>
          </p:nvSpPr>
          <p:spPr>
            <a:xfrm>
              <a:off x="3131840" y="1700808"/>
              <a:ext cx="2221914" cy="12961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497351" y="1572096"/>
              <a:ext cx="1517595" cy="584775"/>
            </a:xfrm>
            <a:prstGeom prst="rect">
              <a:avLst/>
            </a:prstGeom>
            <a:noFill/>
            <a:ln w="31750">
              <a:noFill/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</a:rPr>
                <a:t>Persona</a:t>
              </a:r>
              <a:endParaRPr lang="es-MX" sz="3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6" name="15 Conector recto"/>
          <p:cNvCxnSpPr/>
          <p:nvPr/>
        </p:nvCxnSpPr>
        <p:spPr>
          <a:xfrm>
            <a:off x="4030739" y="2860794"/>
            <a:ext cx="2307573" cy="0"/>
          </a:xfrm>
          <a:prstGeom prst="line">
            <a:avLst/>
          </a:prstGeom>
          <a:ln w="317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875219" y="677119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875218" y="985633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6338312" y="2748584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338312" y="3073865"/>
            <a:ext cx="2222449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" name="48 Grupo"/>
          <p:cNvGrpSpPr/>
          <p:nvPr/>
        </p:nvGrpSpPr>
        <p:grpSpPr>
          <a:xfrm>
            <a:off x="1835696" y="2265010"/>
            <a:ext cx="2222449" cy="1131701"/>
            <a:chOff x="1835696" y="2265010"/>
            <a:chExt cx="2222449" cy="1131701"/>
          </a:xfrm>
        </p:grpSpPr>
        <p:grpSp>
          <p:nvGrpSpPr>
            <p:cNvPr id="13" name="12 Grupo"/>
            <p:cNvGrpSpPr/>
            <p:nvPr/>
          </p:nvGrpSpPr>
          <p:grpSpPr>
            <a:xfrm>
              <a:off x="1835696" y="2265010"/>
              <a:ext cx="2221914" cy="1131701"/>
              <a:chOff x="3131840" y="1628413"/>
              <a:chExt cx="2221914" cy="1368539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3131840" y="1700808"/>
                <a:ext cx="2221914" cy="1296144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3313697" y="1628413"/>
                <a:ext cx="1858201" cy="584775"/>
              </a:xfrm>
              <a:prstGeom prst="rect">
                <a:avLst/>
              </a:prstGeom>
              <a:noFill/>
              <a:ln w="31750">
                <a:noFill/>
                <a:tailEnd w="lg" len="lg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MX" sz="3200" dirty="0" smtClean="0">
                    <a:solidFill>
                      <a:prstClr val="black"/>
                    </a:solidFill>
                  </a:rPr>
                  <a:t>Empleado</a:t>
                </a:r>
                <a:endParaRPr lang="es-MX" sz="32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1" name="10 Conector recto"/>
            <p:cNvCxnSpPr/>
            <p:nvPr/>
          </p:nvCxnSpPr>
          <p:spPr>
            <a:xfrm>
              <a:off x="1835696" y="2827791"/>
              <a:ext cx="2222449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1835696" y="3073865"/>
              <a:ext cx="2222449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0" name="49 Grupo"/>
          <p:cNvGrpSpPr/>
          <p:nvPr/>
        </p:nvGrpSpPr>
        <p:grpSpPr>
          <a:xfrm>
            <a:off x="220455" y="4539648"/>
            <a:ext cx="2222449" cy="1131701"/>
            <a:chOff x="1835696" y="2265010"/>
            <a:chExt cx="2222449" cy="1131701"/>
          </a:xfrm>
        </p:grpSpPr>
        <p:grpSp>
          <p:nvGrpSpPr>
            <p:cNvPr id="51" name="50 Grupo"/>
            <p:cNvGrpSpPr/>
            <p:nvPr/>
          </p:nvGrpSpPr>
          <p:grpSpPr>
            <a:xfrm>
              <a:off x="1835696" y="2265010"/>
              <a:ext cx="2221914" cy="1131701"/>
              <a:chOff x="3131840" y="1628413"/>
              <a:chExt cx="2221914" cy="1368539"/>
            </a:xfrm>
          </p:grpSpPr>
          <p:sp>
            <p:nvSpPr>
              <p:cNvPr id="54" name="53 Rectángulo"/>
              <p:cNvSpPr/>
              <p:nvPr/>
            </p:nvSpPr>
            <p:spPr>
              <a:xfrm>
                <a:off x="3131840" y="1700808"/>
                <a:ext cx="2221914" cy="1296144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3313697" y="1628413"/>
                <a:ext cx="1766446" cy="707154"/>
              </a:xfrm>
              <a:prstGeom prst="rect">
                <a:avLst/>
              </a:prstGeom>
              <a:noFill/>
              <a:ln w="31750">
                <a:noFill/>
                <a:tailEnd w="lg" len="lg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MX" sz="3200" dirty="0" smtClean="0">
                    <a:solidFill>
                      <a:prstClr val="black"/>
                    </a:solidFill>
                  </a:rPr>
                  <a:t>Ingeniero</a:t>
                </a:r>
                <a:endParaRPr lang="es-MX" sz="32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52" name="51 Conector recto"/>
            <p:cNvCxnSpPr/>
            <p:nvPr/>
          </p:nvCxnSpPr>
          <p:spPr>
            <a:xfrm>
              <a:off x="1835696" y="2827791"/>
              <a:ext cx="2222449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1835696" y="3073865"/>
              <a:ext cx="2222449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6" name="55 Grupo"/>
          <p:cNvGrpSpPr/>
          <p:nvPr/>
        </p:nvGrpSpPr>
        <p:grpSpPr>
          <a:xfrm>
            <a:off x="3707904" y="4457371"/>
            <a:ext cx="2222449" cy="1131701"/>
            <a:chOff x="1835696" y="2265010"/>
            <a:chExt cx="2222449" cy="1131701"/>
          </a:xfrm>
        </p:grpSpPr>
        <p:grpSp>
          <p:nvGrpSpPr>
            <p:cNvPr id="57" name="56 Grupo"/>
            <p:cNvGrpSpPr/>
            <p:nvPr/>
          </p:nvGrpSpPr>
          <p:grpSpPr>
            <a:xfrm>
              <a:off x="1835696" y="2265010"/>
              <a:ext cx="2221914" cy="1131701"/>
              <a:chOff x="3131840" y="1628413"/>
              <a:chExt cx="2221914" cy="1368539"/>
            </a:xfrm>
          </p:grpSpPr>
          <p:sp>
            <p:nvSpPr>
              <p:cNvPr id="60" name="59 Rectángulo"/>
              <p:cNvSpPr/>
              <p:nvPr/>
            </p:nvSpPr>
            <p:spPr>
              <a:xfrm>
                <a:off x="3131840" y="1700808"/>
                <a:ext cx="2221914" cy="1296144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3313697" y="1628413"/>
                <a:ext cx="1856983" cy="707154"/>
              </a:xfrm>
              <a:prstGeom prst="rect">
                <a:avLst/>
              </a:prstGeom>
              <a:noFill/>
              <a:ln w="31750">
                <a:noFill/>
                <a:tailEnd w="lg" len="lg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MX" sz="3200" dirty="0" smtClean="0">
                    <a:solidFill>
                      <a:prstClr val="black"/>
                    </a:solidFill>
                  </a:rPr>
                  <a:t>  Abogado</a:t>
                </a:r>
                <a:endParaRPr lang="es-MX" sz="32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58" name="57 Conector recto"/>
            <p:cNvCxnSpPr/>
            <p:nvPr/>
          </p:nvCxnSpPr>
          <p:spPr>
            <a:xfrm>
              <a:off x="1835696" y="2827791"/>
              <a:ext cx="2222449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>
              <a:off x="1835696" y="3073865"/>
              <a:ext cx="2222449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62" name="61 Conector recto"/>
          <p:cNvCxnSpPr/>
          <p:nvPr/>
        </p:nvCxnSpPr>
        <p:spPr>
          <a:xfrm flipV="1">
            <a:off x="2442369" y="4940945"/>
            <a:ext cx="1265535" cy="20612"/>
          </a:xfrm>
          <a:prstGeom prst="line">
            <a:avLst/>
          </a:prstGeom>
          <a:ln w="317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4806422" y="1381717"/>
            <a:ext cx="360040" cy="1468068"/>
            <a:chOff x="4043887" y="3001322"/>
            <a:chExt cx="360040" cy="1363782"/>
          </a:xfrm>
        </p:grpSpPr>
        <p:sp>
          <p:nvSpPr>
            <p:cNvPr id="36" name="35 Triángulo isósceles"/>
            <p:cNvSpPr/>
            <p:nvPr/>
          </p:nvSpPr>
          <p:spPr>
            <a:xfrm>
              <a:off x="4043887" y="3001322"/>
              <a:ext cx="360040" cy="31318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cxnSp>
          <p:nvCxnSpPr>
            <p:cNvPr id="37" name="36 Conector recto"/>
            <p:cNvCxnSpPr>
              <a:stCxn id="36" idx="3"/>
            </p:cNvCxnSpPr>
            <p:nvPr/>
          </p:nvCxnSpPr>
          <p:spPr>
            <a:xfrm>
              <a:off x="4223907" y="3314506"/>
              <a:ext cx="0" cy="10505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37 Grupo"/>
          <p:cNvGrpSpPr/>
          <p:nvPr/>
        </p:nvGrpSpPr>
        <p:grpSpPr>
          <a:xfrm>
            <a:off x="2855293" y="3396710"/>
            <a:ext cx="360040" cy="1564847"/>
            <a:chOff x="4043887" y="3001322"/>
            <a:chExt cx="360040" cy="1363782"/>
          </a:xfrm>
        </p:grpSpPr>
        <p:sp>
          <p:nvSpPr>
            <p:cNvPr id="39" name="38 Triángulo isósceles"/>
            <p:cNvSpPr/>
            <p:nvPr/>
          </p:nvSpPr>
          <p:spPr>
            <a:xfrm>
              <a:off x="4043887" y="3001322"/>
              <a:ext cx="360040" cy="31318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cxnSp>
          <p:nvCxnSpPr>
            <p:cNvPr id="40" name="39 Conector recto"/>
            <p:cNvCxnSpPr>
              <a:stCxn id="39" idx="3"/>
            </p:cNvCxnSpPr>
            <p:nvPr/>
          </p:nvCxnSpPr>
          <p:spPr>
            <a:xfrm>
              <a:off x="4223907" y="3314506"/>
              <a:ext cx="0" cy="10505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5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  <p:pic>
        <p:nvPicPr>
          <p:cNvPr id="5" name="4 Marcador de contenido" descr="http://users.dcc.uchile.cl/~psalinas/uml/img/modelo/herencia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412776"/>
            <a:ext cx="6264696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1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ESPECIALIZACION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Una superclase representa una generalización de las subclases.</a:t>
            </a:r>
          </a:p>
          <a:p>
            <a:r>
              <a:rPr lang="es-MX" dirty="0"/>
              <a:t>Una subclase de una clase dada representa una especialización de la clase superior.</a:t>
            </a:r>
          </a:p>
          <a:p>
            <a:r>
              <a:rPr lang="es-MX" dirty="0"/>
              <a:t>En el modelado orientado a objetos es útil introducir clases en un cierto nivel que pueden no existir en la realidad, pero que son construcciones conceptuales útiles.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Estas clases se conocen como clases </a:t>
            </a:r>
            <a:r>
              <a:rPr lang="es-MX" b="1" dirty="0"/>
              <a:t>abstractas</a:t>
            </a:r>
            <a:r>
              <a:rPr lang="es-MX" dirty="0"/>
              <a:t> y su propiedad fundamental es que </a:t>
            </a:r>
            <a:r>
              <a:rPr lang="es-MX" b="1" dirty="0"/>
              <a:t>no se pueden crear instancias </a:t>
            </a:r>
            <a:r>
              <a:rPr lang="es-MX" dirty="0"/>
              <a:t>de ellas.</a:t>
            </a:r>
          </a:p>
          <a:p>
            <a:r>
              <a:rPr lang="es-MX" dirty="0"/>
              <a:t>Por otra parte, de las </a:t>
            </a:r>
            <a:r>
              <a:rPr lang="es-MX" b="1" dirty="0"/>
              <a:t>subclases</a:t>
            </a:r>
            <a:r>
              <a:rPr lang="es-MX" dirty="0"/>
              <a:t> de estas clases abstractas, que corresponden a los objetos del </a:t>
            </a:r>
            <a:r>
              <a:rPr lang="es-MX" b="1" dirty="0"/>
              <a:t>mundo real</a:t>
            </a:r>
            <a:r>
              <a:rPr lang="es-MX" dirty="0"/>
              <a:t>, se pueden </a:t>
            </a:r>
            <a:r>
              <a:rPr lang="es-MX" b="1" dirty="0"/>
              <a:t>crear instancias </a:t>
            </a:r>
            <a:r>
              <a:rPr lang="es-MX" dirty="0"/>
              <a:t>directamente por si mismas.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especialización permite la captura de las características específicas de un conjunto de objetos que no han sido distinguidos por las clases ya identificadas.</a:t>
            </a:r>
          </a:p>
          <a:p>
            <a:r>
              <a:rPr lang="es-MX" dirty="0"/>
              <a:t>Las nuevas características se representan por una nueva clase, que es una subclase de una de las clases existentes.</a:t>
            </a:r>
          </a:p>
          <a:p>
            <a:r>
              <a:rPr lang="es-MX" dirty="0"/>
              <a:t>Es una técnica muy eficiente para extender un conjunto de clases coherentemente.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Empleado:Persona</a:t>
            </a:r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>
                <a:solidFill>
                  <a:prstClr val="black">
                    <a:tint val="75000"/>
                  </a:prstClr>
                </a:solidFill>
              </a:rPr>
              <a:t>Programación I/2019. Ing. Asencio</a:t>
            </a: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Los </a:t>
            </a:r>
            <a:r>
              <a:rPr lang="es-MX" b="1" dirty="0"/>
              <a:t>diagramas de estructura </a:t>
            </a:r>
            <a:r>
              <a:rPr lang="es-MX" dirty="0"/>
              <a:t>enfatizan en los </a:t>
            </a:r>
            <a:r>
              <a:rPr lang="es-MX" b="1" dirty="0"/>
              <a:t>elementos que deben existir </a:t>
            </a:r>
            <a:r>
              <a:rPr lang="es-MX" dirty="0"/>
              <a:t>en el sistema modelado (los </a:t>
            </a:r>
            <a:r>
              <a:rPr lang="es-MX" b="1" dirty="0"/>
              <a:t>requerimientos</a:t>
            </a:r>
            <a:r>
              <a:rPr lang="es-MX" dirty="0"/>
              <a:t>): </a:t>
            </a:r>
          </a:p>
          <a:p>
            <a:r>
              <a:rPr lang="es-MX" dirty="0"/>
              <a:t> 1. </a:t>
            </a:r>
            <a:r>
              <a:rPr lang="es-MX" b="1" dirty="0"/>
              <a:t>Diagrama de clases </a:t>
            </a:r>
          </a:p>
          <a:p>
            <a:r>
              <a:rPr lang="es-MX" dirty="0"/>
              <a:t> 2. Diagrama de componentes</a:t>
            </a:r>
          </a:p>
          <a:p>
            <a:r>
              <a:rPr lang="es-MX" dirty="0"/>
              <a:t> 3. Diagrama de objetos</a:t>
            </a:r>
          </a:p>
          <a:p>
            <a:r>
              <a:rPr lang="es-MX" dirty="0"/>
              <a:t> 4. Diagrama de estructura compuesta (UML 2.0)</a:t>
            </a:r>
          </a:p>
          <a:p>
            <a:r>
              <a:rPr lang="es-MX" dirty="0"/>
              <a:t> 5. Diagrama de despliegue </a:t>
            </a:r>
          </a:p>
          <a:p>
            <a:r>
              <a:rPr lang="es-MX" dirty="0"/>
              <a:t> 6. Diagrama de paquetes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268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</a:t>
            </a:r>
            <a:r>
              <a:rPr lang="es-MX" b="1" dirty="0"/>
              <a:t>diagramas de comportamiento </a:t>
            </a:r>
            <a:r>
              <a:rPr lang="es-MX" dirty="0"/>
              <a:t>enfatizan en </a:t>
            </a:r>
            <a:r>
              <a:rPr lang="es-MX" b="1" dirty="0"/>
              <a:t>lo que debe suceder </a:t>
            </a:r>
            <a:r>
              <a:rPr lang="es-MX" dirty="0"/>
              <a:t>en el sistema modelado:</a:t>
            </a:r>
          </a:p>
          <a:p>
            <a:r>
              <a:rPr lang="es-MX" dirty="0"/>
              <a:t> 1. Diagrama de actividades</a:t>
            </a:r>
          </a:p>
          <a:p>
            <a:r>
              <a:rPr lang="es-MX" dirty="0"/>
              <a:t> 2. </a:t>
            </a:r>
            <a:r>
              <a:rPr lang="es-MX" b="1" dirty="0"/>
              <a:t>Diagrama de casos de uso</a:t>
            </a:r>
          </a:p>
          <a:p>
            <a:r>
              <a:rPr lang="es-MX" dirty="0"/>
              <a:t> 3. Diagrama de estados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921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</a:t>
            </a:r>
            <a:r>
              <a:rPr lang="es-MX" b="1" dirty="0"/>
              <a:t>diagramas de interacción</a:t>
            </a:r>
            <a:r>
              <a:rPr lang="es-MX" dirty="0"/>
              <a:t>, son un subtipo de diagramas de comportamiento. Enfatiza sobre el </a:t>
            </a:r>
            <a:r>
              <a:rPr lang="es-MX" b="1" dirty="0"/>
              <a:t>flujo de control y de datos </a:t>
            </a:r>
            <a:r>
              <a:rPr lang="es-MX" dirty="0"/>
              <a:t>entre los elementos del sistema modelado:</a:t>
            </a:r>
          </a:p>
          <a:p>
            <a:r>
              <a:rPr lang="es-MX" dirty="0"/>
              <a:t> 1. Diagrama de secuencia</a:t>
            </a:r>
          </a:p>
          <a:p>
            <a:r>
              <a:rPr lang="es-MX" dirty="0"/>
              <a:t> 2. Diagrama de comunicación</a:t>
            </a:r>
          </a:p>
          <a:p>
            <a:r>
              <a:rPr lang="es-MX" dirty="0"/>
              <a:t> 3. Diagrama de tiempos (UML 2.0)</a:t>
            </a:r>
          </a:p>
          <a:p>
            <a:r>
              <a:rPr lang="es-MX" dirty="0"/>
              <a:t> 4. Diagrama de vista de interacción (UML 2.0)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Programación I/2019. Ing. Asencio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2398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2742</Words>
  <Application>Microsoft Office PowerPoint</Application>
  <PresentationFormat>Presentación en pantalla (4:3)</PresentationFormat>
  <Paragraphs>329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68</vt:i4>
      </vt:variant>
    </vt:vector>
  </HeadingPairs>
  <TitlesOfParts>
    <vt:vector size="70" baseType="lpstr">
      <vt:lpstr>Tema de Office</vt:lpstr>
      <vt:lpstr>1_Tema de Office</vt:lpstr>
      <vt:lpstr>LENGUAJE DE MODELADO UNIFICADO UML</vt:lpstr>
      <vt:lpstr>Presentación de PowerPoint</vt:lpstr>
      <vt:lpstr>Presentación de PowerPoint</vt:lpstr>
      <vt:lpstr>Presentación de PowerPoint</vt:lpstr>
      <vt:lpstr>Presentación de PowerPoint</vt:lpstr>
      <vt:lpstr>CLASIFICACION DE DIAGRAMAS UML</vt:lpstr>
      <vt:lpstr>Presentación de PowerPoint</vt:lpstr>
      <vt:lpstr>Presentación de PowerPoint</vt:lpstr>
      <vt:lpstr>Presentación de PowerPoint</vt:lpstr>
      <vt:lpstr>DIAGRAMAS DE CLASES</vt:lpstr>
      <vt:lpstr>Presentación de PowerPoint</vt:lpstr>
      <vt:lpstr>Presentación de PowerPoint</vt:lpstr>
      <vt:lpstr>Presentación de PowerPoint</vt:lpstr>
      <vt:lpstr>Presentación de PowerPoint</vt:lpstr>
      <vt:lpstr>CLASE</vt:lpstr>
      <vt:lpstr>Presentación de PowerPoint</vt:lpstr>
      <vt:lpstr>Presentación de PowerPoint</vt:lpstr>
      <vt:lpstr>EJEMPLO</vt:lpstr>
      <vt:lpstr>ATRIBUTOS</vt:lpstr>
      <vt:lpstr>Presentación de PowerPoint</vt:lpstr>
      <vt:lpstr>Presentación de PowerPoint</vt:lpstr>
      <vt:lpstr>METODOS</vt:lpstr>
      <vt:lpstr>RELACIONES ENTRE CLASES</vt:lpstr>
      <vt:lpstr>MULTIPLICIDAD EN LAS RELACIONES</vt:lpstr>
      <vt:lpstr>RELACIONES ENTRE CLASES</vt:lpstr>
      <vt:lpstr>DEPENDENCIA</vt:lpstr>
      <vt:lpstr>DEPENDENCIA</vt:lpstr>
      <vt:lpstr>Presentación de PowerPoint</vt:lpstr>
      <vt:lpstr>ASOCIACION</vt:lpstr>
      <vt:lpstr>ASOCIACION</vt:lpstr>
      <vt:lpstr>Presentación de PowerPoint</vt:lpstr>
      <vt:lpstr>Presentación de PowerPoint</vt:lpstr>
      <vt:lpstr>MULTIPLICIDAD EN LAS RELACIONES</vt:lpstr>
      <vt:lpstr>EJEMPLO</vt:lpstr>
      <vt:lpstr>Presentación de PowerPoint</vt:lpstr>
      <vt:lpstr>Presentación de PowerPoint</vt:lpstr>
      <vt:lpstr>Presentación de PowerPoint</vt:lpstr>
      <vt:lpstr>CLASE ASOCIACION</vt:lpstr>
      <vt:lpstr>Presentación de PowerPoint</vt:lpstr>
      <vt:lpstr>AGREGACION</vt:lpstr>
      <vt:lpstr>AGREGACION</vt:lpstr>
      <vt:lpstr>Presentación de PowerPoint</vt:lpstr>
      <vt:lpstr>Presentación de PowerPoint</vt:lpstr>
      <vt:lpstr>Presentación de PowerPoint</vt:lpstr>
      <vt:lpstr>EJEMPLO</vt:lpstr>
      <vt:lpstr>Presentación de PowerPoint</vt:lpstr>
      <vt:lpstr>COMPOSICION</vt:lpstr>
      <vt:lpstr>Presentación de PowerPoint</vt:lpstr>
      <vt:lpstr>Presentación de PowerPoint</vt:lpstr>
      <vt:lpstr>Presentación de PowerPoint</vt:lpstr>
      <vt:lpstr>EJEMPLO</vt:lpstr>
      <vt:lpstr>Presentación de PowerPoint</vt:lpstr>
      <vt:lpstr>Presentación de PowerPoint</vt:lpstr>
      <vt:lpstr>Presentación de PowerPoint</vt:lpstr>
      <vt:lpstr>Presentación de PowerPoint</vt:lpstr>
      <vt:lpstr>GENERALIZACION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ESPECIALIZACION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DIAGRAMAS DE CLASES</dc:title>
  <dc:creator>usuario</dc:creator>
  <cp:lastModifiedBy>Ruben</cp:lastModifiedBy>
  <cp:revision>114</cp:revision>
  <dcterms:created xsi:type="dcterms:W3CDTF">2016-08-23T23:53:09Z</dcterms:created>
  <dcterms:modified xsi:type="dcterms:W3CDTF">2019-09-04T22:30:28Z</dcterms:modified>
</cp:coreProperties>
</file>